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5" r:id="rId2"/>
    <p:sldId id="286" r:id="rId3"/>
    <p:sldId id="285" r:id="rId4"/>
    <p:sldId id="283" r:id="rId5"/>
    <p:sldId id="298" r:id="rId6"/>
    <p:sldId id="288" r:id="rId7"/>
    <p:sldId id="299" r:id="rId8"/>
    <p:sldId id="291" r:id="rId9"/>
    <p:sldId id="290" r:id="rId10"/>
    <p:sldId id="292" r:id="rId11"/>
    <p:sldId id="293" r:id="rId12"/>
    <p:sldId id="294" r:id="rId13"/>
    <p:sldId id="295" r:id="rId14"/>
    <p:sldId id="296" r:id="rId15"/>
    <p:sldId id="297" r:id="rId16"/>
    <p:sldId id="302" r:id="rId17"/>
    <p:sldId id="303" r:id="rId18"/>
    <p:sldId id="304" r:id="rId19"/>
    <p:sldId id="306" r:id="rId20"/>
    <p:sldId id="305"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6" d="100"/>
          <a:sy n="86" d="100"/>
        </p:scale>
        <p:origin x="-342" y="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3F86-FAF1-475E-B793-CCE64DDC8227}" type="datetimeFigureOut">
              <a:rPr lang="tr-TR" smtClean="0"/>
              <a:t>2.01.2024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85D464-7514-4B0E-8BA6-FBE99BA6D1C7}" type="slidenum">
              <a:rPr lang="tr-TR" smtClean="0"/>
              <a:t>‹#›</a:t>
            </a:fld>
            <a:endParaRPr lang="tr-TR"/>
          </a:p>
        </p:txBody>
      </p:sp>
    </p:spTree>
    <p:extLst>
      <p:ext uri="{BB962C8B-B14F-4D97-AF65-F5344CB8AC3E}">
        <p14:creationId xmlns:p14="http://schemas.microsoft.com/office/powerpoint/2010/main" val="3836067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9C85D464-7514-4B0E-8BA6-FBE99BA6D1C7}" type="slidenum">
              <a:rPr lang="tr-TR" smtClean="0"/>
              <a:t>5</a:t>
            </a:fld>
            <a:endParaRPr lang="tr-TR"/>
          </a:p>
        </p:txBody>
      </p:sp>
    </p:spTree>
    <p:extLst>
      <p:ext uri="{BB962C8B-B14F-4D97-AF65-F5344CB8AC3E}">
        <p14:creationId xmlns:p14="http://schemas.microsoft.com/office/powerpoint/2010/main" val="898394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C85D464-7514-4B0E-8BA6-FBE99BA6D1C7}" type="slidenum">
              <a:rPr lang="tr-TR" smtClean="0"/>
              <a:t>12</a:t>
            </a:fld>
            <a:endParaRPr lang="tr-TR"/>
          </a:p>
        </p:txBody>
      </p:sp>
    </p:spTree>
    <p:extLst>
      <p:ext uri="{BB962C8B-B14F-4D97-AF65-F5344CB8AC3E}">
        <p14:creationId xmlns:p14="http://schemas.microsoft.com/office/powerpoint/2010/main" val="84160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19E8117-7670-4A49-8D0F-9D3FC1241361}"/>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EF7642ED-73E4-4B57-A6F7-5F49900E0A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93041397-0F00-45DE-B9EF-0D7026273D1A}"/>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xmlns="" id="{5A94C07E-6C99-44F8-B0D8-5E9EC1DCBB3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68F0BC42-D005-4F06-98E2-FC3AB7FF6B7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912658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D08DA25-3913-48A9-B30D-7F5B2AEAC0A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B21D4084-407D-49DB-BFB7-3EAF141043CE}"/>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4CBB173A-0258-4AEE-A6EE-0AD13BF2F950}"/>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xmlns="" id="{99197869-7868-4191-9695-D2B442749EF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F8A2CA8-B586-42F7-89D3-DCEC56AE5BA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857145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C9B3830A-B9ED-4D4A-A94B-E3E30E1E817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C7F35C3-1A06-46D3-BBC8-5574FB824DC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37A17A4A-510F-45F7-AB4D-22CC1A74B5AC}"/>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xmlns="" id="{E2D056D9-1A27-482D-A5D2-2841F6D953D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B912A7B-F298-4ADC-840C-9B6823521149}"/>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3494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0A94FA9-CB11-4130-9624-F6E639F36EB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81CF687-2F29-4D15-8CCE-2BED6A80241A}"/>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93F66C62-4CD8-4326-96E1-F939EBB591CE}"/>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xmlns="" id="{456C34CF-178A-474E-AC12-4F16286DA55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0332960F-6BFF-4A27-91CB-928A640A5AF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042427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5D146F5-B03A-491F-95EB-A2B92FBA98F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8FF11BF8-A151-4DB2-A4D9-8A79DA305F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03AAF819-1F04-4585-9728-C33B364D72F5}"/>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xmlns="" id="{EE0C3AE4-1AFA-4E59-B086-E30A937584C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D3900FD7-1B11-4BAA-AD15-4DF066A38F9B}"/>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517795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5C6811C-0D48-4DF6-B74B-9163F8CB702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1782DC6-84BA-4D90-94EB-7B7DEFF15A06}"/>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58FE6A99-8A98-474C-BD5F-DC97BF39FDF0}"/>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D2253759-36F6-439B-AC55-C6E830AD270C}"/>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6" name="Alt Bilgi Yer Tutucusu 5">
            <a:extLst>
              <a:ext uri="{FF2B5EF4-FFF2-40B4-BE49-F238E27FC236}">
                <a16:creationId xmlns:a16="http://schemas.microsoft.com/office/drawing/2014/main" xmlns="" id="{66AFAD33-C397-4E5C-BB89-E3E173CF96E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C6365C56-B1CD-4CC7-8DDE-BC97A06982C4}"/>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92875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2DE560-119D-4E14-BFCE-3D074CEDC0C2}"/>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A0856549-A7B8-4954-8605-5D9FA50C4E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0DA27062-11C5-458E-8346-7CF2170AAEAB}"/>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824564C7-08AA-4D56-96F9-BCC23F77BB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3E978E6A-5D00-436D-A8B1-D77E566BBD30}"/>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D6C8A0C3-12F1-4D08-A8A9-F78260BADB9A}"/>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8" name="Alt Bilgi Yer Tutucusu 7">
            <a:extLst>
              <a:ext uri="{FF2B5EF4-FFF2-40B4-BE49-F238E27FC236}">
                <a16:creationId xmlns:a16="http://schemas.microsoft.com/office/drawing/2014/main" xmlns="" id="{95968B08-9B2C-4C49-A757-F4DA3AD40CB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DBC6B3F6-F36D-475F-A544-141D64F6591E}"/>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4184326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152502F-6168-41A8-9011-72174248830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EE408017-B316-4BC8-A42A-9B907D5C7F46}"/>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4" name="Alt Bilgi Yer Tutucusu 3">
            <a:extLst>
              <a:ext uri="{FF2B5EF4-FFF2-40B4-BE49-F238E27FC236}">
                <a16:creationId xmlns:a16="http://schemas.microsoft.com/office/drawing/2014/main" xmlns="" id="{1A8C0F63-5947-449D-B11B-E93053E10147}"/>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38F3DF28-AEB1-4C3E-8432-28E08C588086}"/>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6929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BEFFA2E2-509B-4518-9724-64716CCE572D}"/>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3" name="Alt Bilgi Yer Tutucusu 2">
            <a:extLst>
              <a:ext uri="{FF2B5EF4-FFF2-40B4-BE49-F238E27FC236}">
                <a16:creationId xmlns:a16="http://schemas.microsoft.com/office/drawing/2014/main" xmlns="" id="{D3C2FD8D-05F7-44D1-BC5E-78E6431821D8}"/>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95D919D7-1BB2-46D4-99E2-B68851CA33E2}"/>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292370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BFCA12E-564E-4952-BECD-3C34BC6AFAF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2E760F2B-502F-457A-AB80-1A0083FB3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6E61F179-3889-4DAF-94B1-F64FE24234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742C65F7-9C82-4E82-84A4-DCA85501653C}"/>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6" name="Alt Bilgi Yer Tutucusu 5">
            <a:extLst>
              <a:ext uri="{FF2B5EF4-FFF2-40B4-BE49-F238E27FC236}">
                <a16:creationId xmlns:a16="http://schemas.microsoft.com/office/drawing/2014/main" xmlns="" id="{95675728-24FF-4DE0-B696-7A9E8EF31EF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5E3D697E-93C4-41F9-ABA9-5D75D93D9EBF}"/>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36092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0515C67-AC33-4C10-B7A0-158AAABB23A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B3752368-1885-4083-B031-96EE49D1CD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4A077F34-6A52-481C-8392-6DEBDC648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3B927DFB-A361-4D5C-A6D6-6854741BB94E}"/>
              </a:ext>
            </a:extLst>
          </p:cNvPr>
          <p:cNvSpPr>
            <a:spLocks noGrp="1"/>
          </p:cNvSpPr>
          <p:nvPr>
            <p:ph type="dt" sz="half" idx="10"/>
          </p:nvPr>
        </p:nvSpPr>
        <p:spPr/>
        <p:txBody>
          <a:bodyPr/>
          <a:lstStyle/>
          <a:p>
            <a:fld id="{498ACDE6-E9BC-4171-AAF7-CAEBCD2573E2}" type="datetimeFigureOut">
              <a:rPr lang="tr-TR" smtClean="0"/>
              <a:t>2.01.2024</a:t>
            </a:fld>
            <a:endParaRPr lang="tr-TR"/>
          </a:p>
        </p:txBody>
      </p:sp>
      <p:sp>
        <p:nvSpPr>
          <p:cNvPr id="6" name="Alt Bilgi Yer Tutucusu 5">
            <a:extLst>
              <a:ext uri="{FF2B5EF4-FFF2-40B4-BE49-F238E27FC236}">
                <a16:creationId xmlns:a16="http://schemas.microsoft.com/office/drawing/2014/main" xmlns="" id="{79DA23C6-2D9D-450B-9095-954D2798DDF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13972AE-ED6E-4053-BE78-148BD3314050}"/>
              </a:ext>
            </a:extLst>
          </p:cNvPr>
          <p:cNvSpPr>
            <a:spLocks noGrp="1"/>
          </p:cNvSpPr>
          <p:nvPr>
            <p:ph type="sldNum" sz="quarter" idx="12"/>
          </p:nvPr>
        </p:nvSpPr>
        <p:spPr/>
        <p:txBody>
          <a:bodyPr/>
          <a:lstStyle/>
          <a:p>
            <a:fld id="{EE341932-601C-40CE-B5D3-CBD76F497040}" type="slidenum">
              <a:rPr lang="tr-TR" smtClean="0"/>
              <a:t>‹#›</a:t>
            </a:fld>
            <a:endParaRPr lang="tr-TR"/>
          </a:p>
        </p:txBody>
      </p:sp>
    </p:spTree>
    <p:extLst>
      <p:ext uri="{BB962C8B-B14F-4D97-AF65-F5344CB8AC3E}">
        <p14:creationId xmlns:p14="http://schemas.microsoft.com/office/powerpoint/2010/main" val="175575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CE0F86B7-5B5B-4648-966E-81746BB6AC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F619620-3DE8-4DF0-BBE4-1029075BA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B6014141-853A-4749-AFAA-195BDFEADA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ACDE6-E9BC-4171-AAF7-CAEBCD2573E2}" type="datetimeFigureOut">
              <a:rPr lang="tr-TR" smtClean="0"/>
              <a:t>2.01.2024</a:t>
            </a:fld>
            <a:endParaRPr lang="tr-TR"/>
          </a:p>
        </p:txBody>
      </p:sp>
      <p:sp>
        <p:nvSpPr>
          <p:cNvPr id="5" name="Alt Bilgi Yer Tutucusu 4">
            <a:extLst>
              <a:ext uri="{FF2B5EF4-FFF2-40B4-BE49-F238E27FC236}">
                <a16:creationId xmlns:a16="http://schemas.microsoft.com/office/drawing/2014/main" xmlns="" id="{0FF2A13A-547A-4F0B-928C-10BADA0F4E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40E9381F-9E8E-4DFC-97D6-8D497EDB5D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341932-601C-40CE-B5D3-CBD76F497040}" type="slidenum">
              <a:rPr lang="tr-TR" smtClean="0"/>
              <a:t>‹#›</a:t>
            </a:fld>
            <a:endParaRPr lang="tr-TR"/>
          </a:p>
        </p:txBody>
      </p:sp>
    </p:spTree>
    <p:extLst>
      <p:ext uri="{BB962C8B-B14F-4D97-AF65-F5344CB8AC3E}">
        <p14:creationId xmlns:p14="http://schemas.microsoft.com/office/powerpoint/2010/main" val="394306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kış Çizelgesi: Önceden Tanımlı İşlem 4">
            <a:extLst>
              <a:ext uri="{FF2B5EF4-FFF2-40B4-BE49-F238E27FC236}">
                <a16:creationId xmlns:a16="http://schemas.microsoft.com/office/drawing/2014/main" xmlns="" id="{0BB9D5C7-D3E4-42C8-9ED6-E0B2ABBB2689}"/>
              </a:ext>
            </a:extLst>
          </p:cNvPr>
          <p:cNvSpPr/>
          <p:nvPr/>
        </p:nvSpPr>
        <p:spPr>
          <a:xfrm>
            <a:off x="382578" y="0"/>
            <a:ext cx="11487706" cy="6445189"/>
          </a:xfrm>
          <a:prstGeom prst="flowChartPredefined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4400" dirty="0"/>
          </a:p>
          <a:p>
            <a:pPr algn="ctr"/>
            <a:endParaRPr lang="tr-TR" sz="4400" dirty="0"/>
          </a:p>
        </p:txBody>
      </p:sp>
      <p:sp>
        <p:nvSpPr>
          <p:cNvPr id="3" name="Unvan 1">
            <a:extLst>
              <a:ext uri="{FF2B5EF4-FFF2-40B4-BE49-F238E27FC236}">
                <a16:creationId xmlns:a16="http://schemas.microsoft.com/office/drawing/2014/main" xmlns="" id="{1992B13F-3D13-4FDA-86C2-30D6AB52A560}"/>
              </a:ext>
            </a:extLst>
          </p:cNvPr>
          <p:cNvSpPr txBox="1">
            <a:spLocks/>
          </p:cNvSpPr>
          <p:nvPr/>
        </p:nvSpPr>
        <p:spPr>
          <a:xfrm>
            <a:off x="1817013" y="4127156"/>
            <a:ext cx="8297562" cy="19029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tr-TR" sz="2000" b="1" i="1" dirty="0">
                <a:latin typeface="Arial" panose="020B0604020202020204" pitchFamily="34" charset="0"/>
                <a:cs typeface="Arial" panose="020B0604020202020204" pitchFamily="34" charset="0"/>
              </a:rPr>
              <a:t>Bu Kılavuz, konutların turizm amaçlı kiralanması faaliyetlerini düzenleyen 25 Ekim 2023 tarihli ve 7464 sayılı Kanun kapsamındaki faaliyetler için izin belgesi başvurusu konusunda bilgi sağlanması amacıyla hazırlanmıştır.</a:t>
            </a:r>
          </a:p>
        </p:txBody>
      </p:sp>
      <p:sp>
        <p:nvSpPr>
          <p:cNvPr id="4" name="Unvan 1">
            <a:extLst>
              <a:ext uri="{FF2B5EF4-FFF2-40B4-BE49-F238E27FC236}">
                <a16:creationId xmlns:a16="http://schemas.microsoft.com/office/drawing/2014/main" xmlns="" id="{1992B13F-3D13-4FDA-86C2-30D6AB52A560}"/>
              </a:ext>
            </a:extLst>
          </p:cNvPr>
          <p:cNvSpPr txBox="1">
            <a:spLocks/>
          </p:cNvSpPr>
          <p:nvPr/>
        </p:nvSpPr>
        <p:spPr>
          <a:xfrm>
            <a:off x="2035316" y="1083275"/>
            <a:ext cx="8297562" cy="25413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000" b="1" i="1" dirty="0">
              <a:latin typeface="Arial" panose="020B0604020202020204" pitchFamily="34" charset="0"/>
              <a:cs typeface="Arial" panose="020B0604020202020204" pitchFamily="34" charset="0"/>
            </a:endParaRPr>
          </a:p>
          <a:p>
            <a:pPr algn="ctr"/>
            <a:r>
              <a:rPr lang="tr-TR" sz="3600" b="1" i="1" dirty="0">
                <a:latin typeface="Arial" panose="020B0604020202020204" pitchFamily="34" charset="0"/>
                <a:cs typeface="Arial" panose="020B0604020202020204" pitchFamily="34" charset="0"/>
              </a:rPr>
              <a:t>TURİZM AMAÇLI KİRALAMA İZİN BELGESİ</a:t>
            </a:r>
          </a:p>
          <a:p>
            <a:pPr algn="ctr"/>
            <a:r>
              <a:rPr lang="tr-TR" sz="3600" b="1" i="1" dirty="0">
                <a:latin typeface="Arial" panose="020B0604020202020204" pitchFamily="34" charset="0"/>
                <a:cs typeface="Arial" panose="020B0604020202020204" pitchFamily="34" charset="0"/>
              </a:rPr>
              <a:t>BAŞVURU KILAVUZU</a:t>
            </a:r>
          </a:p>
        </p:txBody>
      </p:sp>
    </p:spTree>
    <p:extLst>
      <p:ext uri="{BB962C8B-B14F-4D97-AF65-F5344CB8AC3E}">
        <p14:creationId xmlns:p14="http://schemas.microsoft.com/office/powerpoint/2010/main" val="420610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u="sng" dirty="0" smtClean="0">
                <a:solidFill>
                  <a:srgbClr val="FF0000"/>
                </a:solidFill>
                <a:latin typeface="Arial" panose="020B0604020202020204" pitchFamily="34" charset="0"/>
                <a:cs typeface="Arial" panose="020B0604020202020204" pitchFamily="34" charset="0"/>
              </a:rPr>
              <a:t>MÜSTAKİL </a:t>
            </a:r>
            <a:r>
              <a:rPr lang="tr-TR" sz="2400" b="1" i="1" u="sng" dirty="0">
                <a:solidFill>
                  <a:srgbClr val="FF0000"/>
                </a:solidFill>
                <a:latin typeface="Arial" panose="020B0604020202020204" pitchFamily="34" charset="0"/>
                <a:cs typeface="Arial" panose="020B0604020202020204" pitchFamily="34" charset="0"/>
              </a:rPr>
              <a:t>KONUTLAR </a:t>
            </a:r>
            <a:r>
              <a:rPr lang="tr-TR" sz="2400" b="1" i="1" u="sng" dirty="0" smtClean="0">
                <a:solidFill>
                  <a:srgbClr val="FF0000"/>
                </a:solidFill>
                <a:latin typeface="Arial" panose="020B0604020202020204" pitchFamily="34" charset="0"/>
                <a:cs typeface="Arial" panose="020B0604020202020204" pitchFamily="34" charset="0"/>
              </a:rPr>
              <a:t>(VİLLALAR)</a:t>
            </a:r>
            <a:endParaRPr lang="tr-TR" sz="2400" b="1" i="1" u="sng" dirty="0">
              <a:solidFill>
                <a:srgbClr val="FF0000"/>
              </a:solidFill>
              <a:latin typeface="Arial" panose="020B0604020202020204" pitchFamily="34" charset="0"/>
              <a:cs typeface="Arial" panose="020B0604020202020204" pitchFamily="34" charset="0"/>
            </a:endParaRPr>
          </a:p>
          <a:p>
            <a:pPr algn="just"/>
            <a:r>
              <a:rPr lang="tr-TR" sz="1800" b="1" i="1" dirty="0" smtClean="0">
                <a:latin typeface="Arial" panose="020B0604020202020204" pitchFamily="34" charset="0"/>
                <a:cs typeface="Arial" panose="020B0604020202020204" pitchFamily="34" charset="0"/>
              </a:rPr>
              <a:t>a</a:t>
            </a:r>
            <a:r>
              <a:rPr lang="tr-TR" sz="1800" b="1" i="1" dirty="0">
                <a:latin typeface="Arial" panose="020B0604020202020204" pitchFamily="34" charset="0"/>
                <a:cs typeface="Arial" panose="020B0604020202020204" pitchFamily="34" charset="0"/>
              </a:rPr>
              <a:t>) Kiraya veren gerçek kişi ise;</a:t>
            </a:r>
          </a:p>
          <a:p>
            <a:pPr algn="just"/>
            <a:r>
              <a:rPr lang="tr-TR" sz="1800" b="1" i="1" dirty="0">
                <a:latin typeface="Arial" panose="020B0604020202020204" pitchFamily="34" charset="0"/>
                <a:cs typeface="Arial" panose="020B0604020202020204" pitchFamily="34" charset="0"/>
              </a:rPr>
              <a:t>1) Türkiye Cumhuriyeti kimlik kartı veya nüfus cüzdanı fotokopisi, yabancı uyruklu ise pasaport fotokopisi, </a:t>
            </a:r>
          </a:p>
          <a:p>
            <a:pPr algn="just"/>
            <a:r>
              <a:rPr lang="tr-TR" sz="1800" b="1" i="1" dirty="0">
                <a:latin typeface="Arial" panose="020B0604020202020204" pitchFamily="34" charset="0"/>
                <a:cs typeface="Arial" panose="020B0604020202020204" pitchFamily="34" charset="0"/>
              </a:rPr>
              <a:t>2) Kimlik belgesi veya pasaportta imza örneğinin bulunmaması durumunda imza beyannamesi, </a:t>
            </a:r>
          </a:p>
          <a:p>
            <a:pPr algn="just"/>
            <a:r>
              <a:rPr lang="tr-TR" sz="1800" b="1" i="1" dirty="0">
                <a:latin typeface="Arial" panose="020B0604020202020204" pitchFamily="34" charset="0"/>
                <a:cs typeface="Arial" panose="020B0604020202020204" pitchFamily="34" charset="0"/>
              </a:rPr>
              <a:t>b) Kiraya veren tüzel kişi ise;</a:t>
            </a:r>
          </a:p>
          <a:p>
            <a:r>
              <a:rPr lang="tr-TR" sz="1800" b="1" i="1" dirty="0">
                <a:latin typeface="Arial" panose="020B0604020202020204" pitchFamily="34" charset="0"/>
                <a:cs typeface="Arial" panose="020B0604020202020204" pitchFamily="34" charset="0"/>
              </a:rPr>
              <a:t>1) Ticaret siciline kayıtlı tüzel kişiler için vergi kimlik numarası ile ticaret sicil numarası veya MERSİS numarası</a:t>
            </a:r>
            <a:r>
              <a:rPr lang="tr-TR" sz="1800" b="1" i="1" dirty="0" smtClean="0">
                <a:latin typeface="Arial" panose="020B0604020202020204" pitchFamily="34" charset="0"/>
                <a:cs typeface="Arial" panose="020B0604020202020204" pitchFamily="34" charset="0"/>
              </a:rPr>
              <a:t>, ticaret </a:t>
            </a:r>
            <a:r>
              <a:rPr lang="tr-TR" sz="1800" b="1" i="1" dirty="0">
                <a:latin typeface="Arial" panose="020B0604020202020204" pitchFamily="34" charset="0"/>
                <a:cs typeface="Arial" panose="020B0604020202020204" pitchFamily="34" charset="0"/>
              </a:rPr>
              <a:t>siciline kayıtlı olmayan tüzel kişiler için vergi kimlik numarası,</a:t>
            </a:r>
          </a:p>
          <a:p>
            <a:pPr algn="just"/>
            <a:r>
              <a:rPr lang="tr-TR" sz="1800" b="1" i="1" dirty="0">
                <a:latin typeface="Arial" panose="020B0604020202020204" pitchFamily="34" charset="0"/>
                <a:cs typeface="Arial" panose="020B0604020202020204" pitchFamily="34" charset="0"/>
              </a:rPr>
              <a:t>2) Şirketi temsile yetkili kişilere ilişkin imza sirküleri veya imza beyannamesi ya da üzerinde imza örneği bulunan Türkiye Cumhuriyeti kimlik kartı veya pasaport örneği</a:t>
            </a:r>
          </a:p>
          <a:p>
            <a:pPr algn="just"/>
            <a:r>
              <a:rPr lang="tr-TR" sz="1800" b="1" i="1" dirty="0">
                <a:latin typeface="Arial" panose="020B0604020202020204" pitchFamily="34" charset="0"/>
                <a:cs typeface="Arial" panose="020B0604020202020204" pitchFamily="34" charset="0"/>
              </a:rPr>
              <a:t>c) Konut üzerindeki mülkiyet haklarını ve diğer ayni hakları gösteren güncel tapu örneği/kaydı, </a:t>
            </a:r>
          </a:p>
          <a:p>
            <a:pPr algn="just"/>
            <a:r>
              <a:rPr lang="tr-TR" sz="1800" b="1" i="1" dirty="0">
                <a:latin typeface="Arial" panose="020B0604020202020204" pitchFamily="34" charset="0"/>
                <a:cs typeface="Arial" panose="020B0604020202020204" pitchFamily="34" charset="0"/>
              </a:rPr>
              <a:t>ç) Konut üzerinde birlikte mülkiyet bulunması durumunda;</a:t>
            </a:r>
          </a:p>
          <a:p>
            <a:pPr algn="just"/>
            <a:r>
              <a:rPr lang="tr-TR" sz="1800" b="1" i="1" dirty="0">
                <a:latin typeface="Arial" panose="020B0604020202020204" pitchFamily="34" charset="0"/>
                <a:cs typeface="Arial" panose="020B0604020202020204" pitchFamily="34" charset="0"/>
              </a:rPr>
              <a:t>1) Paylı mülkiyet durumunda, pay ve paydaş çoğunluğunun sağlayacak şekilde başvuruya onay veren maliklere ilişkin yukarıda (a) ve (b) maddelerinde belirtilen belgeler ve başvuruya onay verdiklerine dair imzalı </a:t>
            </a:r>
            <a:r>
              <a:rPr lang="tr-TR" sz="1800" b="1" i="1" dirty="0" smtClean="0">
                <a:latin typeface="Arial" panose="020B0604020202020204" pitchFamily="34" charset="0"/>
                <a:cs typeface="Arial" panose="020B0604020202020204" pitchFamily="34" charset="0"/>
              </a:rPr>
              <a:t>beyanları ile </a:t>
            </a:r>
            <a:r>
              <a:rPr lang="tr-TR" sz="1800" b="1" i="1" dirty="0">
                <a:latin typeface="Arial" panose="020B0604020202020204" pitchFamily="34" charset="0"/>
                <a:cs typeface="Arial" panose="020B0604020202020204" pitchFamily="34" charset="0"/>
              </a:rPr>
              <a:t>Bakanlık nezdinde temsil ve ilzama yetkili ve Bakanlığa karşı sorumlu olan kiraya verenin belirtildiği, tüm maliklerin yazılı </a:t>
            </a:r>
            <a:r>
              <a:rPr lang="tr-TR" sz="1800" b="1" i="1" dirty="0" smtClean="0">
                <a:latin typeface="Arial" panose="020B0604020202020204" pitchFamily="34" charset="0"/>
                <a:cs typeface="Arial" panose="020B0604020202020204" pitchFamily="34" charset="0"/>
              </a:rPr>
              <a:t>beyanı,</a:t>
            </a:r>
            <a:endParaRPr lang="tr-TR" sz="1800" b="1" i="1" dirty="0">
              <a:latin typeface="Arial" panose="020B0604020202020204" pitchFamily="34" charset="0"/>
              <a:cs typeface="Arial" panose="020B0604020202020204" pitchFamily="34" charset="0"/>
            </a:endParaRPr>
          </a:p>
          <a:p>
            <a:pPr algn="just"/>
            <a:r>
              <a:rPr lang="tr-TR" sz="1800" b="1" i="1" dirty="0">
                <a:latin typeface="Arial" panose="020B0604020202020204" pitchFamily="34" charset="0"/>
                <a:cs typeface="Arial" panose="020B0604020202020204" pitchFamily="34" charset="0"/>
              </a:rPr>
              <a:t>2) Elbirliği mülkiyeti durumunda tüm maliklere ilişkin (a) ve (b) bentlerinde belirtilen belgeler ve başvuruya onay verdiklerine dair imzalı beyanları Bakanlık nezdinde temsil ve ilzama yetkili ve Bakanlığa karşı sorumlu olan kiraya verenin belirtildiği, tüm maliklerin yazılı beyanı,</a:t>
            </a:r>
          </a:p>
          <a:p>
            <a:pPr algn="just"/>
            <a:r>
              <a:rPr lang="tr-TR" sz="1800" b="1" i="1" dirty="0">
                <a:latin typeface="Arial" panose="020B0604020202020204" pitchFamily="34" charset="0"/>
                <a:cs typeface="Arial" panose="020B0604020202020204" pitchFamily="34" charset="0"/>
              </a:rPr>
              <a:t>d) Başvurunun vekaleten yapılması durumunda, yukarıdaki bentlerde sayılan belgelere ek olarak, kiraya veren veya temsile yetkili kişiler tarafından imzalanmış noter tarafından düzenlenmiş vekaletname örneği, </a:t>
            </a:r>
            <a:endParaRPr lang="tr-TR" sz="1800" b="1" i="1" dirty="0" smtClean="0">
              <a:latin typeface="Arial" panose="020B0604020202020204" pitchFamily="34" charset="0"/>
              <a:cs typeface="Arial" panose="020B0604020202020204" pitchFamily="34" charset="0"/>
            </a:endParaRPr>
          </a:p>
          <a:p>
            <a:pPr algn="just"/>
            <a:r>
              <a:rPr lang="tr-TR" sz="1800" b="1" i="1" dirty="0">
                <a:latin typeface="Arial" panose="020B0604020202020204" pitchFamily="34" charset="0"/>
                <a:cs typeface="Arial" panose="020B0604020202020204" pitchFamily="34" charset="0"/>
              </a:rPr>
              <a:t>e) T</a:t>
            </a:r>
            <a:r>
              <a:rPr lang="tr-TR" sz="1800" b="1" i="1" dirty="0" smtClean="0">
                <a:latin typeface="Arial" panose="020B0604020202020204" pitchFamily="34" charset="0"/>
                <a:cs typeface="Arial" panose="020B0604020202020204" pitchFamily="34" charset="0"/>
              </a:rPr>
              <a:t>apu </a:t>
            </a:r>
            <a:r>
              <a:rPr lang="tr-TR" sz="1800" b="1" i="1" dirty="0">
                <a:latin typeface="Arial" panose="020B0604020202020204" pitchFamily="34" charset="0"/>
                <a:cs typeface="Arial" panose="020B0604020202020204" pitchFamily="34" charset="0"/>
              </a:rPr>
              <a:t>kaydında konut amaçlı kat irtifakı ya da kat mülkiyeti bulunmayan bağımsız bölümler için konut olarak düzenlenmiş yapı kayıt </a:t>
            </a:r>
            <a:r>
              <a:rPr lang="tr-TR" sz="1800" b="1" i="1" dirty="0" smtClean="0">
                <a:latin typeface="Arial" panose="020B0604020202020204" pitchFamily="34" charset="0"/>
                <a:cs typeface="Arial" panose="020B0604020202020204" pitchFamily="34" charset="0"/>
              </a:rPr>
              <a:t>belgesi.</a:t>
            </a:r>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25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608314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BİRDEN FAZLA BAĞIMSIZ BÖLÜMDEN (KONUT) OLUŞAN BİNALARDA BULUNAN KONUTLAR </a:t>
            </a:r>
            <a:r>
              <a:rPr lang="tr-TR" sz="2400" b="1" i="1" dirty="0" smtClean="0">
                <a:solidFill>
                  <a:srgbClr val="FF0000"/>
                </a:solidFill>
                <a:latin typeface="Arial" panose="020B0604020202020204" pitchFamily="34" charset="0"/>
                <a:cs typeface="Arial" panose="020B0604020202020204" pitchFamily="34" charset="0"/>
              </a:rPr>
              <a:t>(1)</a:t>
            </a: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r>
              <a:rPr lang="tr-TR" sz="2000" b="1" i="1" dirty="0" smtClean="0">
                <a:latin typeface="Arial" panose="020B0604020202020204" pitchFamily="34" charset="0"/>
                <a:cs typeface="Arial" panose="020B0604020202020204" pitchFamily="34" charset="0"/>
              </a:rPr>
              <a:t>a</a:t>
            </a:r>
            <a:r>
              <a:rPr lang="tr-TR" sz="2000" b="1" i="1" dirty="0">
                <a:latin typeface="Arial" panose="020B0604020202020204" pitchFamily="34" charset="0"/>
                <a:cs typeface="Arial" panose="020B0604020202020204" pitchFamily="34" charset="0"/>
              </a:rPr>
              <a:t>) Kiraya veren gerçek kişi ise;</a:t>
            </a:r>
          </a:p>
          <a:p>
            <a:pPr algn="just"/>
            <a:r>
              <a:rPr lang="tr-TR" sz="2000" b="1" i="1" dirty="0">
                <a:latin typeface="Arial" panose="020B0604020202020204" pitchFamily="34" charset="0"/>
                <a:cs typeface="Arial" panose="020B0604020202020204" pitchFamily="34" charset="0"/>
              </a:rPr>
              <a:t>1) Türkiye Cumhuriyeti kimlik kartı veya nüfus cüzdanı fotokopisi, yabancı uyruklu ise pasaport fotokopisi, </a:t>
            </a:r>
          </a:p>
          <a:p>
            <a:pPr algn="just"/>
            <a:r>
              <a:rPr lang="tr-TR" sz="2000" b="1" i="1" dirty="0">
                <a:latin typeface="Arial" panose="020B0604020202020204" pitchFamily="34" charset="0"/>
                <a:cs typeface="Arial" panose="020B0604020202020204" pitchFamily="34" charset="0"/>
              </a:rPr>
              <a:t>2) Kimlik belgesi veya pasaportta imza örneğinin bulunmaması durumunda imza beyannamesi, </a:t>
            </a:r>
          </a:p>
          <a:p>
            <a:pPr algn="just"/>
            <a:r>
              <a:rPr lang="tr-TR" sz="2000" b="1" i="1" dirty="0">
                <a:latin typeface="Arial" panose="020B0604020202020204" pitchFamily="34" charset="0"/>
                <a:cs typeface="Arial" panose="020B0604020202020204" pitchFamily="34" charset="0"/>
              </a:rPr>
              <a:t>b) Kiraya veren tüzel kişi ise;</a:t>
            </a:r>
          </a:p>
          <a:p>
            <a:r>
              <a:rPr lang="tr-TR" sz="2000" b="1" i="1" dirty="0">
                <a:latin typeface="Arial" panose="020B0604020202020204" pitchFamily="34" charset="0"/>
                <a:cs typeface="Arial" panose="020B0604020202020204" pitchFamily="34" charset="0"/>
              </a:rPr>
              <a:t>1) Ticaret siciline kayıtlı tüzel kişiler için vergi kimlik numarası ile ticaret sicil numarası veya MERSİS numarası, ticaret siciline kayıtlı olmayan tüzel kişiler için vergi kimlik numarası,</a:t>
            </a:r>
          </a:p>
          <a:p>
            <a:pPr algn="just"/>
            <a:r>
              <a:rPr lang="tr-TR" sz="2000" b="1" i="1" dirty="0" smtClean="0">
                <a:latin typeface="Arial" panose="020B0604020202020204" pitchFamily="34" charset="0"/>
                <a:cs typeface="Arial" panose="020B0604020202020204" pitchFamily="34" charset="0"/>
              </a:rPr>
              <a:t>2</a:t>
            </a:r>
            <a:r>
              <a:rPr lang="tr-TR" sz="2000" b="1" i="1" dirty="0">
                <a:latin typeface="Arial" panose="020B0604020202020204" pitchFamily="34" charset="0"/>
                <a:cs typeface="Arial" panose="020B0604020202020204" pitchFamily="34" charset="0"/>
              </a:rPr>
              <a:t>) Şirketi temsile yetkili kişilere ilişkin imza sirküleri veya imza beyannamesi ya da üzerinde imza örneği bulunan Türkiye Cumhuriyeti kimlik kartı veya pasaport örneği</a:t>
            </a:r>
          </a:p>
          <a:p>
            <a:pPr algn="just"/>
            <a:r>
              <a:rPr lang="tr-TR" sz="2000" b="1" i="1" dirty="0">
                <a:latin typeface="Arial" panose="020B0604020202020204" pitchFamily="34" charset="0"/>
                <a:cs typeface="Arial" panose="020B0604020202020204" pitchFamily="34" charset="0"/>
              </a:rPr>
              <a:t>c) Konut üzerindeki mülkiyet haklarını ve diğer ayni hakları gösteren güncel tapu örneği/kaydı, </a:t>
            </a:r>
          </a:p>
          <a:p>
            <a:pPr algn="just"/>
            <a:r>
              <a:rPr lang="tr-TR" sz="2000" b="1" i="1" dirty="0">
                <a:latin typeface="Arial" panose="020B0604020202020204" pitchFamily="34" charset="0"/>
                <a:cs typeface="Arial" panose="020B0604020202020204" pitchFamily="34" charset="0"/>
              </a:rPr>
              <a:t>ç) Konut üzerinde birlikte mülkiyet bulunması durumunda;</a:t>
            </a:r>
          </a:p>
          <a:p>
            <a:pPr algn="just"/>
            <a:r>
              <a:rPr lang="tr-TR" sz="2000" b="1" i="1" dirty="0">
                <a:latin typeface="Arial" panose="020B0604020202020204" pitchFamily="34" charset="0"/>
                <a:cs typeface="Arial" panose="020B0604020202020204" pitchFamily="34" charset="0"/>
              </a:rPr>
              <a:t>1) Paylı mülkiyet durumunda, pay ve paydaş çoğunluğunun sağlayacak şekilde başvuruya onay veren maliklere ilişkin yukarıda (a) ve (b) maddelerinde belirtilen belgeler ve başvuruya onay verdiklerine dair imzalı beyanları,</a:t>
            </a:r>
          </a:p>
          <a:p>
            <a:pPr algn="just"/>
            <a:r>
              <a:rPr lang="tr-TR" sz="2000" b="1" i="1" dirty="0">
                <a:latin typeface="Arial" panose="020B0604020202020204" pitchFamily="34" charset="0"/>
                <a:cs typeface="Arial" panose="020B0604020202020204" pitchFamily="34" charset="0"/>
              </a:rPr>
              <a:t>2) Elbirliği mülkiyeti durumunda tüm maliklere ilişkin (a) ve (b) bentlerinde belirtilen belgeler ve başvuruya onay verdiklerine dair imzalı beyanları,</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2898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53120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BİRDEN FAZLA BAĞIMSIZ BÖLÜMDEN (KONUT) OLUŞAN BİNALARDA BULUNAN KONUTLAR </a:t>
            </a:r>
            <a:r>
              <a:rPr lang="tr-TR" sz="2400" b="1" i="1" dirty="0" smtClean="0">
                <a:solidFill>
                  <a:srgbClr val="FF0000"/>
                </a:solidFill>
                <a:latin typeface="Arial" panose="020B0604020202020204" pitchFamily="34" charset="0"/>
                <a:cs typeface="Arial" panose="020B0604020202020204" pitchFamily="34" charset="0"/>
              </a:rPr>
              <a:t>(2)</a:t>
            </a: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000" b="1" i="1" dirty="0">
              <a:solidFill>
                <a:srgbClr val="FF0000"/>
              </a:solidFill>
              <a:latin typeface="Arial" panose="020B0604020202020204" pitchFamily="34" charset="0"/>
              <a:cs typeface="Arial" panose="020B0604020202020204" pitchFamily="34" charset="0"/>
            </a:endParaRPr>
          </a:p>
          <a:p>
            <a:r>
              <a:rPr lang="tr-TR" sz="2000" b="1" i="1" dirty="0">
                <a:latin typeface="Arial" panose="020B0604020202020204" pitchFamily="34" charset="0"/>
                <a:cs typeface="Arial" panose="020B0604020202020204" pitchFamily="34" charset="0"/>
              </a:rPr>
              <a:t>d) 1) Söz konusu konutta turizm amaçlı kiralama faaliyeti yürütülmesinin uygun görüldüğüne ilişkin bağımsız bölümün bulunduğu binada yer alan konut nitelikli tüm bağımsız bölümlerin kat malikleri tarafından oy birliği ile alınan kararın noter onaylı örneği,</a:t>
            </a:r>
          </a:p>
          <a:p>
            <a:r>
              <a:rPr lang="tr-TR" sz="2000" b="1" i="1" dirty="0">
                <a:latin typeface="Arial" panose="020B0604020202020204" pitchFamily="34" charset="0"/>
                <a:cs typeface="Arial" panose="020B0604020202020204" pitchFamily="34" charset="0"/>
              </a:rPr>
              <a:t>2) Aynı binada aynı kiraya veren adına izin belgesi talep edilen konut sayısının beşi geçmesi durumunda işyeri açma ve çalışma ruhsatı; başvuruya konu binanın, birden fazla bağımsız bölüm içeren binalardan oluşan konut sitelerinde yer alması durumunda ilave olarak tüm kat malikleri tarafından oy birliği ile alınan kararın noter onaylı örneği,</a:t>
            </a:r>
          </a:p>
          <a:p>
            <a:pPr algn="just"/>
            <a:r>
              <a:rPr lang="tr-TR" sz="2000" b="1" i="1" dirty="0">
                <a:latin typeface="Arial" panose="020B0604020202020204" pitchFamily="34" charset="0"/>
                <a:cs typeface="Arial" panose="020B0604020202020204" pitchFamily="34" charset="0"/>
              </a:rPr>
              <a:t>e) Başvurunun vekaleten yapılması durumunda, yukarıdaki bentlerde sayılan belgelere ek olarak, kiraya veren veya temsile yetkili kişiler tarafından imzalanmış noter tarafından düzenlenmiş vekaletname örneği, </a:t>
            </a: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372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YÜKSEK NİTELİKLİ KONUTLAR (REZİDANSLAR)</a:t>
            </a:r>
            <a:br>
              <a:rPr lang="tr-TR" sz="2400" b="1" i="1" dirty="0">
                <a:solidFill>
                  <a:srgbClr val="FF0000"/>
                </a:solidFill>
                <a:latin typeface="Arial" panose="020B0604020202020204" pitchFamily="34" charset="0"/>
                <a:cs typeface="Arial" panose="020B0604020202020204" pitchFamily="34" charset="0"/>
              </a:rPr>
            </a:br>
            <a:r>
              <a:rPr lang="tr-TR" sz="2400" b="1" i="1" dirty="0">
                <a:solidFill>
                  <a:srgbClr val="FF0000"/>
                </a:solidFill>
                <a:latin typeface="Arial" panose="020B0604020202020204" pitchFamily="34" charset="0"/>
                <a:cs typeface="Arial" panose="020B0604020202020204" pitchFamily="34" charset="0"/>
              </a:rPr>
              <a:t>(Başvurunun mülkiyet hakkı veya intifa hakkı sahibi tarafından yapılması durumunda)</a:t>
            </a:r>
          </a:p>
          <a:p>
            <a:pPr algn="ctr"/>
            <a:r>
              <a:rPr lang="tr-TR" sz="2400" b="1" i="1" dirty="0">
                <a:solidFill>
                  <a:srgbClr val="FF0000"/>
                </a:solidFill>
                <a:latin typeface="Arial" panose="020B0604020202020204" pitchFamily="34" charset="0"/>
                <a:cs typeface="Arial" panose="020B0604020202020204" pitchFamily="34" charset="0"/>
              </a:rPr>
              <a:t>-1- </a:t>
            </a:r>
            <a:endParaRPr lang="tr-TR" sz="2400" b="1" i="1" u="sng" dirty="0">
              <a:solidFill>
                <a:srgbClr val="FF0000"/>
              </a:solidFill>
              <a:latin typeface="Arial" panose="020B0604020202020204" pitchFamily="34" charset="0"/>
              <a:cs typeface="Arial" panose="020B0604020202020204" pitchFamily="34" charset="0"/>
            </a:endParaRPr>
          </a:p>
          <a:p>
            <a:pPr algn="just"/>
            <a:r>
              <a:rPr lang="tr-TR" sz="2000" b="1" i="1" dirty="0" smtClean="0">
                <a:latin typeface="Arial" panose="020B0604020202020204" pitchFamily="34" charset="0"/>
                <a:cs typeface="Arial" panose="020B0604020202020204" pitchFamily="34" charset="0"/>
              </a:rPr>
              <a:t>a</a:t>
            </a:r>
            <a:r>
              <a:rPr lang="tr-TR" sz="2000" b="1" i="1" dirty="0">
                <a:latin typeface="Arial" panose="020B0604020202020204" pitchFamily="34" charset="0"/>
                <a:cs typeface="Arial" panose="020B0604020202020204" pitchFamily="34" charset="0"/>
              </a:rPr>
              <a:t>) Kiraya veren gerçek kişi ise;</a:t>
            </a:r>
          </a:p>
          <a:p>
            <a:pPr algn="just"/>
            <a:r>
              <a:rPr lang="tr-TR" sz="2000" b="1" i="1" dirty="0">
                <a:latin typeface="Arial" panose="020B0604020202020204" pitchFamily="34" charset="0"/>
                <a:cs typeface="Arial" panose="020B0604020202020204" pitchFamily="34" charset="0"/>
              </a:rPr>
              <a:t>1) Türkiye Cumhuriyeti kimlik kartı veya nüfus cüzdanı fotokopisi, yabancı uyruklu ise pasaport fotokopisi, </a:t>
            </a:r>
          </a:p>
          <a:p>
            <a:pPr algn="just"/>
            <a:r>
              <a:rPr lang="tr-TR" sz="2000" b="1" i="1" dirty="0">
                <a:latin typeface="Arial" panose="020B0604020202020204" pitchFamily="34" charset="0"/>
                <a:cs typeface="Arial" panose="020B0604020202020204" pitchFamily="34" charset="0"/>
              </a:rPr>
              <a:t>2) Kimlik belgesi veya pasaportta imza örneğinin bulunmaması durumunda imza beyannamesi, </a:t>
            </a:r>
          </a:p>
          <a:p>
            <a:pPr algn="just"/>
            <a:r>
              <a:rPr lang="tr-TR" sz="2000" b="1" i="1" dirty="0">
                <a:latin typeface="Arial" panose="020B0604020202020204" pitchFamily="34" charset="0"/>
                <a:cs typeface="Arial" panose="020B0604020202020204" pitchFamily="34" charset="0"/>
              </a:rPr>
              <a:t>b) Kiraya veren tüzel kişi ise;</a:t>
            </a:r>
          </a:p>
          <a:p>
            <a:pPr algn="just"/>
            <a:r>
              <a:rPr lang="tr-TR" sz="2000" b="1" i="1" dirty="0">
                <a:latin typeface="Arial" panose="020B0604020202020204" pitchFamily="34" charset="0"/>
                <a:cs typeface="Arial" panose="020B0604020202020204" pitchFamily="34" charset="0"/>
              </a:rPr>
              <a:t>1) </a:t>
            </a:r>
            <a:r>
              <a:rPr lang="tr-TR" sz="2000" b="1" i="1" dirty="0" smtClean="0">
                <a:latin typeface="Arial" panose="020B0604020202020204" pitchFamily="34" charset="0"/>
                <a:cs typeface="Arial" panose="020B0604020202020204" pitchFamily="34" charset="0"/>
              </a:rPr>
              <a:t>Vergi </a:t>
            </a:r>
            <a:r>
              <a:rPr lang="tr-TR" sz="2000" b="1" i="1" dirty="0">
                <a:latin typeface="Arial" panose="020B0604020202020204" pitchFamily="34" charset="0"/>
                <a:cs typeface="Arial" panose="020B0604020202020204" pitchFamily="34" charset="0"/>
              </a:rPr>
              <a:t>kimlik numarası ile ticaret sicil numarası veya MERSİS numarası,</a:t>
            </a:r>
          </a:p>
          <a:p>
            <a:pPr algn="just"/>
            <a:r>
              <a:rPr lang="tr-TR" sz="2000" b="1" i="1" dirty="0">
                <a:latin typeface="Arial" panose="020B0604020202020204" pitchFamily="34" charset="0"/>
                <a:cs typeface="Arial" panose="020B0604020202020204" pitchFamily="34" charset="0"/>
              </a:rPr>
              <a:t>2) Şirketi temsile yetkili kişilere ilişkin imza sirküleri veya imza beyannamesi ya da üzerinde imza örneği bulunan Türkiye Cumhuriyeti kimlik kartı veya pasaport örneği</a:t>
            </a:r>
          </a:p>
          <a:p>
            <a:pPr algn="just"/>
            <a:r>
              <a:rPr lang="tr-TR" sz="2000" b="1" i="1" dirty="0">
                <a:latin typeface="Arial" panose="020B0604020202020204" pitchFamily="34" charset="0"/>
                <a:cs typeface="Arial" panose="020B0604020202020204" pitchFamily="34" charset="0"/>
              </a:rPr>
              <a:t>c) Konut üzerindeki mülkiyet haklarını ve diğer ayni hakları gösteren güncel tapu örneği/kaydı, </a:t>
            </a:r>
          </a:p>
          <a:p>
            <a:pPr algn="just"/>
            <a:r>
              <a:rPr lang="tr-TR" sz="2000" b="1" i="1" dirty="0">
                <a:latin typeface="Arial" panose="020B0604020202020204" pitchFamily="34" charset="0"/>
                <a:cs typeface="Arial" panose="020B0604020202020204" pitchFamily="34" charset="0"/>
              </a:rPr>
              <a:t>ç) Konut üzerinde birlikte mülkiyet bulunması durumunda;</a:t>
            </a:r>
          </a:p>
          <a:p>
            <a:pPr algn="just"/>
            <a:r>
              <a:rPr lang="tr-TR" sz="2000" b="1" i="1" dirty="0">
                <a:latin typeface="Arial" panose="020B0604020202020204" pitchFamily="34" charset="0"/>
                <a:cs typeface="Arial" panose="020B0604020202020204" pitchFamily="34" charset="0"/>
              </a:rPr>
              <a:t>1) Paylı mülkiyet durumunda, pay ve paydaş çoğunluğunun sağlayacak şekilde başvuruya onay veren maliklere ilişkin yukarıda (a) ve (b) maddelerinde belirtilen belgeler ve başvuruya onay verdiklerine dair imzalı beyanları,</a:t>
            </a:r>
          </a:p>
          <a:p>
            <a:pPr algn="just"/>
            <a:r>
              <a:rPr lang="tr-TR" sz="2000" b="1" i="1" dirty="0">
                <a:latin typeface="Arial" panose="020B0604020202020204" pitchFamily="34" charset="0"/>
                <a:cs typeface="Arial" panose="020B0604020202020204" pitchFamily="34" charset="0"/>
              </a:rPr>
              <a:t>2) Elbirliği mülkiyeti durumunda tüm maliklere ilişkin (a) ve (b) bentlerinde belirtilen belgeler ve başvuruya onay verdiklerine dair imzalı beyanları,</a:t>
            </a:r>
          </a:p>
          <a:p>
            <a:pPr algn="just"/>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47004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YÜKSEK NİTELİKLİ KONUTLAR (REZİDANSLAR)</a:t>
            </a:r>
            <a:br>
              <a:rPr lang="tr-TR" sz="2400" b="1" i="1" dirty="0">
                <a:solidFill>
                  <a:srgbClr val="FF0000"/>
                </a:solidFill>
                <a:latin typeface="Arial" panose="020B0604020202020204" pitchFamily="34" charset="0"/>
                <a:cs typeface="Arial" panose="020B0604020202020204" pitchFamily="34" charset="0"/>
              </a:rPr>
            </a:br>
            <a:r>
              <a:rPr lang="tr-TR" sz="2400" b="1" i="1" dirty="0">
                <a:solidFill>
                  <a:srgbClr val="FF0000"/>
                </a:solidFill>
                <a:latin typeface="Arial" panose="020B0604020202020204" pitchFamily="34" charset="0"/>
                <a:cs typeface="Arial" panose="020B0604020202020204" pitchFamily="34" charset="0"/>
              </a:rPr>
              <a:t>(Başvurunun mülkiyet hakkı veya intifa hakkı sahibi tarafından yapılması durumunda)</a:t>
            </a:r>
          </a:p>
          <a:p>
            <a:pPr algn="ctr"/>
            <a:r>
              <a:rPr lang="tr-TR" sz="2400" b="1" i="1" dirty="0">
                <a:solidFill>
                  <a:srgbClr val="FF0000"/>
                </a:solidFill>
                <a:latin typeface="Arial" panose="020B0604020202020204" pitchFamily="34" charset="0"/>
                <a:cs typeface="Arial" panose="020B0604020202020204" pitchFamily="34" charset="0"/>
              </a:rPr>
              <a:t>-2- </a:t>
            </a:r>
          </a:p>
          <a:p>
            <a:pPr algn="ctr"/>
            <a:endParaRPr lang="tr-TR" sz="2400" b="1" i="1" u="sng" dirty="0">
              <a:solidFill>
                <a:srgbClr val="FF0000"/>
              </a:solidFill>
              <a:latin typeface="Arial" panose="020B0604020202020204" pitchFamily="34" charset="0"/>
              <a:cs typeface="Arial" panose="020B0604020202020204" pitchFamily="34" charset="0"/>
            </a:endParaRPr>
          </a:p>
          <a:p>
            <a:pPr algn="just"/>
            <a:endParaRPr lang="tr-TR" sz="2400" b="1" i="1" dirty="0">
              <a:latin typeface="Arial" panose="020B0604020202020204" pitchFamily="34" charset="0"/>
              <a:cs typeface="Arial" panose="020B0604020202020204" pitchFamily="34" charset="0"/>
            </a:endParaRPr>
          </a:p>
          <a:p>
            <a:pPr algn="just"/>
            <a:r>
              <a:rPr lang="tr-TR" sz="2000" b="1" i="1" dirty="0">
                <a:latin typeface="Arial" panose="020B0604020202020204" pitchFamily="34" charset="0"/>
                <a:cs typeface="Arial" panose="020B0604020202020204" pitchFamily="34" charset="0"/>
              </a:rPr>
              <a:t>d) Başvurunun vekaleten yapılması durumunda, yukarıdaki bentlerde sayılan belgelere ek olarak, kiraya veren veya temsile yetkili kişiler tarafından imzalanmış noter tarafından düzenlenmiş vekaletname örneği, </a:t>
            </a:r>
          </a:p>
          <a:p>
            <a:pPr algn="just"/>
            <a:r>
              <a:rPr lang="tr-TR" sz="2000" b="1" i="1" dirty="0">
                <a:latin typeface="Arial" panose="020B0604020202020204" pitchFamily="34" charset="0"/>
                <a:cs typeface="Arial" panose="020B0604020202020204" pitchFamily="34" charset="0"/>
              </a:rPr>
              <a:t>e) 634 sayılı Kat Mülkiyeti Kanunu kapsamında düzenlenmiş tapu kütüğüne şerh edilen yönetim planı</a:t>
            </a:r>
            <a:r>
              <a:rPr lang="tr-TR" sz="2000" b="1" i="1" dirty="0" smtClean="0">
                <a:latin typeface="Arial" panose="020B0604020202020204" pitchFamily="34" charset="0"/>
                <a:cs typeface="Arial" panose="020B0604020202020204" pitchFamily="34" charset="0"/>
              </a:rPr>
              <a:t>,</a:t>
            </a:r>
          </a:p>
          <a:p>
            <a:pPr algn="just"/>
            <a:r>
              <a:rPr lang="tr-TR" sz="2000" b="1" i="1" dirty="0" smtClean="0">
                <a:latin typeface="Arial" panose="020B0604020202020204" pitchFamily="34" charset="0"/>
                <a:cs typeface="Arial" panose="020B0604020202020204" pitchFamily="34" charset="0"/>
              </a:rPr>
              <a:t>f) Konutun 1.1.2024 tarihinden önce kısa süreli kiralandığına ilişkin  belge</a:t>
            </a:r>
            <a:endParaRPr lang="tr-TR" sz="2000" b="1" i="1" dirty="0">
              <a:latin typeface="Arial" panose="020B0604020202020204" pitchFamily="34" charset="0"/>
              <a:cs typeface="Arial" panose="020B0604020202020204" pitchFamily="34" charset="0"/>
            </a:endParaRPr>
          </a:p>
          <a:p>
            <a:pPr algn="just"/>
            <a:r>
              <a:rPr lang="tr-TR" sz="2000" b="1" i="1" dirty="0" smtClean="0">
                <a:latin typeface="Arial" panose="020B0604020202020204" pitchFamily="34" charset="0"/>
                <a:cs typeface="Arial" panose="020B0604020202020204" pitchFamily="34" charset="0"/>
              </a:rPr>
              <a:t>g) </a:t>
            </a:r>
            <a:r>
              <a:rPr lang="tr-TR" sz="2000" b="1" i="1" dirty="0">
                <a:latin typeface="Arial" panose="020B0604020202020204" pitchFamily="34" charset="0"/>
                <a:cs typeface="Arial" panose="020B0604020202020204" pitchFamily="34" charset="0"/>
              </a:rPr>
              <a:t>Konutun yüksek nitelikli konut (rezidans) yapılabilecek parselde bulunduğuna ilişkin  </a:t>
            </a:r>
            <a:r>
              <a:rPr lang="tr-TR" sz="2000" b="1" i="1" dirty="0" smtClean="0">
                <a:latin typeface="Arial" panose="020B0604020202020204" pitchFamily="34" charset="0"/>
                <a:cs typeface="Arial" panose="020B0604020202020204" pitchFamily="34" charset="0"/>
              </a:rPr>
              <a:t>belge (Yönetim planı 1.1.2024’ten sonra düzenlenen yüksek nitelikli konutlar için)</a:t>
            </a:r>
            <a:endParaRPr lang="tr-TR" sz="20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0977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YÜKSEK NİTELİKLİ KONUTLAR (REZİDANSLAR)</a:t>
            </a:r>
            <a:br>
              <a:rPr lang="tr-TR" sz="2400" b="1" i="1" dirty="0">
                <a:solidFill>
                  <a:srgbClr val="FF0000"/>
                </a:solidFill>
                <a:latin typeface="Arial" panose="020B0604020202020204" pitchFamily="34" charset="0"/>
                <a:cs typeface="Arial" panose="020B0604020202020204" pitchFamily="34" charset="0"/>
              </a:rPr>
            </a:br>
            <a:r>
              <a:rPr lang="tr-TR" sz="2400" b="1" i="1" dirty="0">
                <a:solidFill>
                  <a:srgbClr val="FF0000"/>
                </a:solidFill>
                <a:latin typeface="Arial" panose="020B0604020202020204" pitchFamily="34" charset="0"/>
                <a:cs typeface="Arial" panose="020B0604020202020204" pitchFamily="34" charset="0"/>
              </a:rPr>
              <a:t>(Başvurunun </a:t>
            </a:r>
            <a:r>
              <a:rPr lang="tr-TR" sz="2400" b="1" i="1" dirty="0" smtClean="0">
                <a:solidFill>
                  <a:srgbClr val="FF0000"/>
                </a:solidFill>
                <a:latin typeface="Arial" panose="020B0604020202020204" pitchFamily="34" charset="0"/>
                <a:cs typeface="Arial" panose="020B0604020202020204" pitchFamily="34" charset="0"/>
              </a:rPr>
              <a:t>yönetim </a:t>
            </a:r>
            <a:r>
              <a:rPr lang="tr-TR" sz="2400" b="1" i="1" dirty="0">
                <a:solidFill>
                  <a:srgbClr val="FF0000"/>
                </a:solidFill>
                <a:latin typeface="Arial" panose="020B0604020202020204" pitchFamily="34" charset="0"/>
                <a:cs typeface="Arial" panose="020B0604020202020204" pitchFamily="34" charset="0"/>
              </a:rPr>
              <a:t>işletmesi tarafından yapılması durumunda)</a:t>
            </a:r>
          </a:p>
          <a:p>
            <a:pPr algn="just"/>
            <a:endParaRPr lang="tr-TR" sz="1800" b="1" i="1" dirty="0">
              <a:latin typeface="Arial" panose="020B0604020202020204" pitchFamily="34" charset="0"/>
              <a:cs typeface="Arial" panose="020B0604020202020204" pitchFamily="34" charset="0"/>
            </a:endParaRPr>
          </a:p>
          <a:p>
            <a:pPr algn="just"/>
            <a:r>
              <a:rPr lang="tr-TR" sz="1800" b="1" i="1" dirty="0">
                <a:latin typeface="Arial" panose="020B0604020202020204" pitchFamily="34" charset="0"/>
                <a:cs typeface="Arial" panose="020B0604020202020204" pitchFamily="34" charset="0"/>
              </a:rPr>
              <a:t>a) Şirkete ait;</a:t>
            </a:r>
          </a:p>
          <a:p>
            <a:pPr algn="just"/>
            <a:r>
              <a:rPr lang="tr-TR" sz="1800" b="1" i="1" dirty="0">
                <a:latin typeface="Arial" panose="020B0604020202020204" pitchFamily="34" charset="0"/>
                <a:cs typeface="Arial" panose="020B0604020202020204" pitchFamily="34" charset="0"/>
              </a:rPr>
              <a:t>1) </a:t>
            </a:r>
            <a:r>
              <a:rPr lang="tr-TR" sz="1800" b="1" i="1" dirty="0" smtClean="0">
                <a:latin typeface="Arial" panose="020B0604020202020204" pitchFamily="34" charset="0"/>
                <a:cs typeface="Arial" panose="020B0604020202020204" pitchFamily="34" charset="0"/>
              </a:rPr>
              <a:t>Vergi </a:t>
            </a:r>
            <a:r>
              <a:rPr lang="tr-TR" sz="1800" b="1" i="1" dirty="0">
                <a:latin typeface="Arial" panose="020B0604020202020204" pitchFamily="34" charset="0"/>
                <a:cs typeface="Arial" panose="020B0604020202020204" pitchFamily="34" charset="0"/>
              </a:rPr>
              <a:t>kimlik numarası ile ticaret sicil numarası veya MERSİS numarası,</a:t>
            </a:r>
          </a:p>
          <a:p>
            <a:pPr algn="just"/>
            <a:r>
              <a:rPr lang="tr-TR" sz="1800" b="1" i="1" dirty="0">
                <a:latin typeface="Arial" panose="020B0604020202020204" pitchFamily="34" charset="0"/>
                <a:cs typeface="Arial" panose="020B0604020202020204" pitchFamily="34" charset="0"/>
              </a:rPr>
              <a:t>2) Şirketi temsile yetkili kişilere ilişkin imza sirküleri veya imza beyannamesi ya da üzerinde imza örneği bulunan Türkiye Cumhuriyeti kimlik kartı veya pasaport örneği</a:t>
            </a:r>
          </a:p>
          <a:p>
            <a:pPr algn="just"/>
            <a:r>
              <a:rPr lang="tr-TR" sz="1800" b="1" i="1" dirty="0">
                <a:latin typeface="Arial" panose="020B0604020202020204" pitchFamily="34" charset="0"/>
                <a:cs typeface="Arial" panose="020B0604020202020204" pitchFamily="34" charset="0"/>
              </a:rPr>
              <a:t>b) Konut üzerindeki mülkiyet haklarını ve diğer ayni hakları gösteren güncel tapu örneği/kaydı, </a:t>
            </a:r>
          </a:p>
          <a:p>
            <a:pPr algn="just"/>
            <a:r>
              <a:rPr lang="tr-TR" sz="1800" b="1" i="1" dirty="0">
                <a:latin typeface="Arial" panose="020B0604020202020204" pitchFamily="34" charset="0"/>
                <a:cs typeface="Arial" panose="020B0604020202020204" pitchFamily="34" charset="0"/>
              </a:rPr>
              <a:t>c) Konut üzerinde birlikte mülkiyet bulunması durumunda;</a:t>
            </a:r>
          </a:p>
          <a:p>
            <a:pPr algn="just"/>
            <a:r>
              <a:rPr lang="tr-TR" sz="1800" b="1" i="1" dirty="0">
                <a:latin typeface="Arial" panose="020B0604020202020204" pitchFamily="34" charset="0"/>
                <a:cs typeface="Arial" panose="020B0604020202020204" pitchFamily="34" charset="0"/>
              </a:rPr>
              <a:t>1) Paylı mülkiyet durumunda, pay ve paydaş çoğunluğunun sağlayacak şekilde başvuruya onay veren maliklere ilişkin yukarıda (a) ve (b) maddelerinde belirtilen belgeler ve başvuruya onay verdiklerine dair imzalı beyanları,</a:t>
            </a:r>
          </a:p>
          <a:p>
            <a:pPr algn="just"/>
            <a:r>
              <a:rPr lang="tr-TR" sz="1800" b="1" i="1" dirty="0">
                <a:latin typeface="Arial" panose="020B0604020202020204" pitchFamily="34" charset="0"/>
                <a:cs typeface="Arial" panose="020B0604020202020204" pitchFamily="34" charset="0"/>
              </a:rPr>
              <a:t>2) Elbirliği mülkiyeti durumunda tüm maliklere ilişkin (a) ve (b) bentlerinde belirtilen belgeler ve başvuruya onay verdiklerine dair imzalı beyanları,</a:t>
            </a:r>
          </a:p>
          <a:p>
            <a:pPr algn="just"/>
            <a:r>
              <a:rPr lang="tr-TR" sz="1800" b="1" i="1" dirty="0">
                <a:latin typeface="Arial" panose="020B0604020202020204" pitchFamily="34" charset="0"/>
                <a:cs typeface="Arial" panose="020B0604020202020204" pitchFamily="34" charset="0"/>
              </a:rPr>
              <a:t>ç) Başvurunun vekaleten yapılması durumunda, yukarıdaki bentlerde sayılan belgelere ek olarak, kiraya veren veya temsile yetkili kişiler tarafından imzalanmış noter tarafından düzenlenmiş vekaletname örneği, </a:t>
            </a:r>
          </a:p>
          <a:p>
            <a:pPr algn="just"/>
            <a:r>
              <a:rPr lang="tr-TR" sz="1800" b="1" i="1" dirty="0">
                <a:latin typeface="Arial" panose="020B0604020202020204" pitchFamily="34" charset="0"/>
                <a:cs typeface="Arial" panose="020B0604020202020204" pitchFamily="34" charset="0"/>
              </a:rPr>
              <a:t>d) 634 sayılı Kat Mülkiyeti Kanunu kapsamında düzenlenmiş tapu kütüğüne şerh edilen yönetim planı,</a:t>
            </a:r>
          </a:p>
          <a:p>
            <a:pPr algn="just"/>
            <a:r>
              <a:rPr lang="tr-TR" sz="1800" b="1" i="1" dirty="0" smtClean="0">
                <a:latin typeface="Arial" panose="020B0604020202020204" pitchFamily="34" charset="0"/>
                <a:cs typeface="Arial" panose="020B0604020202020204" pitchFamily="34" charset="0"/>
              </a:rPr>
              <a:t>e) </a:t>
            </a:r>
            <a:r>
              <a:rPr lang="tr-TR" sz="1800" b="1" i="1" dirty="0">
                <a:latin typeface="Arial" panose="020B0604020202020204" pitchFamily="34" charset="0"/>
                <a:cs typeface="Arial" panose="020B0604020202020204" pitchFamily="34" charset="0"/>
              </a:rPr>
              <a:t>Konutun 1.1.2024 tarihinden önce kısa süreli kiralandığına ilişkin  belge</a:t>
            </a:r>
          </a:p>
          <a:p>
            <a:pPr algn="just"/>
            <a:r>
              <a:rPr lang="tr-TR" sz="1800" b="1" i="1" dirty="0" smtClean="0">
                <a:latin typeface="Arial" panose="020B0604020202020204" pitchFamily="34" charset="0"/>
                <a:cs typeface="Arial" panose="020B0604020202020204" pitchFamily="34" charset="0"/>
              </a:rPr>
              <a:t>f) </a:t>
            </a:r>
            <a:r>
              <a:rPr lang="tr-TR" sz="1800" b="1" i="1" dirty="0">
                <a:latin typeface="Arial" panose="020B0604020202020204" pitchFamily="34" charset="0"/>
                <a:cs typeface="Arial" panose="020B0604020202020204" pitchFamily="34" charset="0"/>
              </a:rPr>
              <a:t>Konutun yüksek nitelikli konut (rezidans) yapılabilecek parselde bulunduğuna ilişkin  belge (Yönetim planı 1.1.2024’ten sonra düzenlenen yüksek nitelikli konutlar için)</a:t>
            </a:r>
          </a:p>
          <a:p>
            <a:pPr algn="just"/>
            <a:r>
              <a:rPr lang="tr-TR" sz="1800" b="1" i="1" dirty="0" smtClean="0">
                <a:latin typeface="Arial" panose="020B0604020202020204" pitchFamily="34" charset="0"/>
                <a:cs typeface="Arial" panose="020B0604020202020204" pitchFamily="34" charset="0"/>
              </a:rPr>
              <a:t>g) </a:t>
            </a:r>
            <a:r>
              <a:rPr lang="tr-TR" sz="1800" b="1" i="1" dirty="0">
                <a:latin typeface="Arial" panose="020B0604020202020204" pitchFamily="34" charset="0"/>
                <a:cs typeface="Arial" panose="020B0604020202020204" pitchFamily="34" charset="0"/>
              </a:rPr>
              <a:t>Başvuru yapan şirketin yüksek nitelikli konutun  bulunduğu binadaki yetkili </a:t>
            </a:r>
            <a:r>
              <a:rPr lang="tr-TR" sz="1800" b="1" i="1" dirty="0" smtClean="0">
                <a:latin typeface="Arial" panose="020B0604020202020204" pitchFamily="34" charset="0"/>
                <a:cs typeface="Arial" panose="020B0604020202020204" pitchFamily="34" charset="0"/>
              </a:rPr>
              <a:t>yönetim </a:t>
            </a:r>
            <a:r>
              <a:rPr lang="tr-TR" sz="1800" b="1" i="1" dirty="0">
                <a:latin typeface="Arial" panose="020B0604020202020204" pitchFamily="34" charset="0"/>
                <a:cs typeface="Arial" panose="020B0604020202020204" pitchFamily="34" charset="0"/>
              </a:rPr>
              <a:t>işletmesi olduğunu gösterir  belge </a:t>
            </a:r>
            <a:endParaRPr lang="tr-TR" sz="1800" b="1" i="1" dirty="0" smtClean="0">
              <a:latin typeface="Arial" panose="020B0604020202020204" pitchFamily="34" charset="0"/>
              <a:cs typeface="Arial" panose="020B0604020202020204" pitchFamily="34" charset="0"/>
            </a:endParaRPr>
          </a:p>
          <a:p>
            <a:pPr algn="just"/>
            <a:r>
              <a:rPr lang="tr-TR" sz="1800" b="1" i="1" dirty="0" smtClean="0">
                <a:latin typeface="Arial" panose="020B0604020202020204" pitchFamily="34" charset="0"/>
                <a:cs typeface="Arial" panose="020B0604020202020204" pitchFamily="34" charset="0"/>
              </a:rPr>
              <a:t>h) Varsa konut intifa hakkı/üst hakkı sahibinin, yoksa konut malikinin iznini gösterir belge</a:t>
            </a:r>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912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YÜKSEK NİTELİKLİ KONUTLAR (REZİDANSLAR)</a:t>
            </a:r>
            <a:br>
              <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br>
            <a:r>
              <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(Başvurunun </a:t>
            </a:r>
            <a:r>
              <a:rPr kumimoji="0" lang="tr-TR" sz="2400" b="1" i="1"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pazarlama </a:t>
            </a:r>
            <a:r>
              <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rPr>
              <a:t>işletmesi tarafından yapılması durumunda)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a:t>
            </a: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Şirkete ait;</a:t>
            </a:r>
          </a:p>
          <a:p>
            <a:pPr lvl="0" algn="just"/>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a:t>
            </a:r>
            <a:r>
              <a:rPr lang="tr-TR" sz="1800" b="1" i="1" noProof="0" dirty="0" smtClean="0">
                <a:latin typeface="Arial" panose="020B0604020202020204" pitchFamily="34" charset="0"/>
                <a:cs typeface="Arial" panose="020B0604020202020204" pitchFamily="34" charset="0"/>
              </a:rPr>
              <a:t>V</a:t>
            </a:r>
            <a:r>
              <a:rPr lang="tr-TR" sz="1800" b="1" i="1" dirty="0" smtClean="0">
                <a:latin typeface="Arial" panose="020B0604020202020204" pitchFamily="34" charset="0"/>
                <a:cs typeface="Arial" panose="020B0604020202020204" pitchFamily="34" charset="0"/>
              </a:rPr>
              <a:t>ergi </a:t>
            </a:r>
            <a:r>
              <a:rPr lang="tr-TR" sz="1800" b="1" i="1" dirty="0">
                <a:latin typeface="Arial" panose="020B0604020202020204" pitchFamily="34" charset="0"/>
                <a:cs typeface="Arial" panose="020B0604020202020204" pitchFamily="34" charset="0"/>
              </a:rPr>
              <a:t>kimlik numarası ile ticaret sicil numarası veya MERSİS numarası</a:t>
            </a:r>
            <a:r>
              <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endPar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Şirketi temsile yetkili kişilere ilişkin imza sirküleri veya imza beyannamesi ya da üzerinde imza örneği bulunan Türkiye Cumhuriyeti kimlik kartı veya pasaport örneği</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 Konut üzerindeki mülkiyet haklarını ve diğer ayni hakları gösteren güncel tapu örneği/kaydı, </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 Konut üzerinde birlikte mülkiyet bulunması durumunda;</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 Paylı mülkiyet durumunda, pay ve paydaş çoğunluğunun sağlayacak şekilde başvuruya onay veren maliklere ilişkin yukarıda (a) ve (b) maddelerinde belirtilen belgeler ve başvuruya onay verdiklerine dair imzalı beyanları,</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2) Elbirliği mülkiyeti durumunda tüm maliklere ilişkin (a) ve (b) bentlerinde belirtilen belgeler ve başvuruya onay verdiklerine dair imzalı beyanları,</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ç) Başvurunun vekaleten yapılması durumunda, yukarıdaki bentlerde sayılan belgelere ek olarak, kiraya veren veya temsile yetkili kişiler tarafından imzalanmış noter tarafından düzenlenmiş vekaletname örneği, </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 634 sayılı Kat Mülkiyeti Kanunu kapsamında düzenlenmiş tapu kütüğüne şerh edilen yönetim planı,</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 </a:t>
            </a: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Konutun 1.1.2024 tarihinden önce kısa süreli kiralandığına ilişkin  belge</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 </a:t>
            </a: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Konutun yüksek nitelikli konut (rezidans) yapılabilecek parselde bulunduğuna ilişkin  belge (Yönetim planı 1.1.2024’ten sonra düzenlenen yüksek nitelikli konutlar için)</a:t>
            </a:r>
          </a:p>
          <a:p>
            <a:pPr marL="0" marR="0" lvl="0" indent="0" algn="just" defTabSz="914400" rtl="0" eaLnBrk="1" fontAlgn="auto" latinLnBrk="0" hangingPunct="1">
              <a:lnSpc>
                <a:spcPct val="90000"/>
              </a:lnSpc>
              <a:spcBef>
                <a:spcPct val="0"/>
              </a:spcBef>
              <a:spcAft>
                <a:spcPts val="0"/>
              </a:spcAft>
              <a:buClrTx/>
              <a:buSzTx/>
              <a:buFontTx/>
              <a:buNone/>
              <a:tabLst/>
              <a:defRPr/>
            </a:pPr>
            <a:r>
              <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 </a:t>
            </a: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Başvuru yapan şirketin yüksek nitelikli </a:t>
            </a:r>
            <a:r>
              <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konutta pazarlama işletmesi</a:t>
            </a:r>
            <a:r>
              <a:rPr kumimoji="0" lang="tr-TR" sz="1700" b="1" i="1"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olduğunu ve yönetim şirketinin muvafakatini </a:t>
            </a:r>
            <a:r>
              <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gösterir  </a:t>
            </a:r>
            <a:r>
              <a:rPr kumimoji="0" lang="tr-TR" sz="17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belge </a:t>
            </a:r>
            <a:endParaRPr kumimoji="0" lang="tr-TR" sz="1700" b="1"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algn="just"/>
            <a:r>
              <a:rPr lang="tr-TR" sz="1700" b="1" i="1" dirty="0">
                <a:latin typeface="Arial" panose="020B0604020202020204" pitchFamily="34" charset="0"/>
                <a:cs typeface="Arial" panose="020B0604020202020204" pitchFamily="34" charset="0"/>
              </a:rPr>
              <a:t>h) Varsa konut intifa hakkı/üst hakkı sahibinin, yoksa konut malikinin iznini gösterir </a:t>
            </a:r>
            <a:r>
              <a:rPr lang="tr-TR" sz="1700" b="1" i="1" dirty="0" smtClean="0">
                <a:latin typeface="Arial" panose="020B0604020202020204" pitchFamily="34" charset="0"/>
                <a:cs typeface="Arial" panose="020B0604020202020204" pitchFamily="34" charset="0"/>
              </a:rPr>
              <a:t>belge</a:t>
            </a:r>
          </a:p>
          <a:p>
            <a:pPr algn="just"/>
            <a:r>
              <a:rPr lang="tr-TR" sz="1700" b="1" i="1" dirty="0" smtClean="0">
                <a:latin typeface="Arial" panose="020B0604020202020204" pitchFamily="34" charset="0"/>
                <a:cs typeface="Arial" panose="020B0604020202020204" pitchFamily="34" charset="0"/>
              </a:rPr>
              <a:t>ı) Şirkete ait seyahat </a:t>
            </a:r>
            <a:r>
              <a:rPr lang="tr-TR" sz="1700" b="1" i="1" dirty="0" err="1" smtClean="0">
                <a:latin typeface="Arial" panose="020B0604020202020204" pitchFamily="34" charset="0"/>
                <a:cs typeface="Arial" panose="020B0604020202020204" pitchFamily="34" charset="0"/>
              </a:rPr>
              <a:t>acentası</a:t>
            </a:r>
            <a:r>
              <a:rPr lang="tr-TR" sz="1700" b="1" i="1" dirty="0" smtClean="0">
                <a:latin typeface="Arial" panose="020B0604020202020204" pitchFamily="34" charset="0"/>
                <a:cs typeface="Arial" panose="020B0604020202020204" pitchFamily="34" charset="0"/>
              </a:rPr>
              <a:t> işletme belgesi </a:t>
            </a:r>
          </a:p>
          <a:p>
            <a:pPr algn="just"/>
            <a:endParaRPr lang="tr-TR" sz="1800" b="1" i="1" dirty="0">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0059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1"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400" b="1" i="1" u="none" strike="noStrike" kern="120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ASGARİ NİTELİKLER(1)</a:t>
            </a:r>
          </a:p>
          <a:p>
            <a:pPr lvl="0" algn="just"/>
            <a:endParaRPr lang="tr-TR" sz="1700" b="1" i="1" dirty="0">
              <a:solidFill>
                <a:prstClr val="black"/>
              </a:solidFill>
              <a:latin typeface="Arial" panose="020B0604020202020204" pitchFamily="34" charset="0"/>
              <a:cs typeface="Arial" panose="020B0604020202020204" pitchFamily="34" charset="0"/>
            </a:endParaRPr>
          </a:p>
          <a:p>
            <a:pPr lvl="0" algn="just"/>
            <a:r>
              <a:rPr lang="tr-TR" sz="2400" b="1" i="1" dirty="0" smtClean="0">
                <a:solidFill>
                  <a:prstClr val="black"/>
                </a:solidFill>
                <a:latin typeface="Arial" panose="020B0604020202020204" pitchFamily="34" charset="0"/>
                <a:cs typeface="Arial" panose="020B0604020202020204" pitchFamily="34" charset="0"/>
              </a:rPr>
              <a:t>İzin </a:t>
            </a:r>
            <a:r>
              <a:rPr lang="tr-TR" sz="2400" b="1" i="1" dirty="0">
                <a:solidFill>
                  <a:prstClr val="black"/>
                </a:solidFill>
                <a:latin typeface="Arial" panose="020B0604020202020204" pitchFamily="34" charset="0"/>
                <a:cs typeface="Arial" panose="020B0604020202020204" pitchFamily="34" charset="0"/>
              </a:rPr>
              <a:t>belgesi için başvurulan konutların aşağıdaki nitelikleri sağlaması zorunludur:</a:t>
            </a:r>
          </a:p>
          <a:p>
            <a:pPr lvl="0" algn="just"/>
            <a:r>
              <a:rPr lang="tr-TR" sz="2400" b="1" i="1" dirty="0">
                <a:solidFill>
                  <a:prstClr val="black"/>
                </a:solidFill>
                <a:latin typeface="Arial" panose="020B0604020202020204" pitchFamily="34" charset="0"/>
                <a:cs typeface="Arial" panose="020B0604020202020204" pitchFamily="34" charset="0"/>
              </a:rPr>
              <a:t>a) En az bir yatak, tuvalet-banyo, yaşam alanı ile mutfak düzenlemesi. </a:t>
            </a:r>
          </a:p>
          <a:p>
            <a:pPr lvl="0" algn="just"/>
            <a:r>
              <a:rPr lang="tr-TR" sz="2400" b="1" i="1" dirty="0">
                <a:solidFill>
                  <a:prstClr val="black"/>
                </a:solidFill>
                <a:latin typeface="Arial" panose="020B0604020202020204" pitchFamily="34" charset="0"/>
                <a:cs typeface="Arial" panose="020B0604020202020204" pitchFamily="34" charset="0"/>
              </a:rPr>
              <a:t>b) Konutta soğuk ve sıcak su, yatak odalarında nitelikli yatak, kişi başı bir yastık, yastık kılıfı, çarşaf, iklim koşullarına göre pike veya yorgan, banyoda kişi başı yüz ve banyo havlusu.</a:t>
            </a:r>
          </a:p>
          <a:p>
            <a:pPr lvl="0" algn="just"/>
            <a:r>
              <a:rPr lang="tr-TR" sz="2400" b="1" i="1" dirty="0">
                <a:solidFill>
                  <a:prstClr val="black"/>
                </a:solidFill>
                <a:latin typeface="Arial" panose="020B0604020202020204" pitchFamily="34" charset="0"/>
                <a:cs typeface="Arial" panose="020B0604020202020204" pitchFamily="34" charset="0"/>
              </a:rPr>
              <a:t>c) Kimyevi yangın söndürücüler ile banyo-tuvalet hariç sabit ayrımı olan tüm bölümlerde yangına karşı duman detektörü, kapı arkalarında kaçış merdiveninin yerini gösteren kroki.</a:t>
            </a:r>
          </a:p>
          <a:p>
            <a:pPr lvl="0" algn="just"/>
            <a:r>
              <a:rPr lang="tr-TR" sz="2400" b="1" i="1" dirty="0">
                <a:solidFill>
                  <a:prstClr val="black"/>
                </a:solidFill>
                <a:latin typeface="Arial" panose="020B0604020202020204" pitchFamily="34" charset="0"/>
                <a:cs typeface="Arial" panose="020B0604020202020204" pitchFamily="34" charset="0"/>
              </a:rPr>
              <a:t>ç) Konutta kullanılan tefriş, dekorasyon, donanım ve cihazların standartlara uygun, temiz ve bakımlı ve çalışır durumda olması. </a:t>
            </a:r>
          </a:p>
          <a:p>
            <a:pPr lvl="0" algn="just"/>
            <a:r>
              <a:rPr lang="tr-TR" sz="2400" b="1" i="1" dirty="0">
                <a:solidFill>
                  <a:prstClr val="black"/>
                </a:solidFill>
                <a:latin typeface="Arial" panose="020B0604020202020204" pitchFamily="34" charset="0"/>
                <a:cs typeface="Arial" panose="020B0604020202020204" pitchFamily="34" charset="0"/>
              </a:rPr>
              <a:t>d) </a:t>
            </a:r>
            <a:r>
              <a:rPr lang="tr-TR" sz="2400" b="1" i="1" u="sng" dirty="0">
                <a:solidFill>
                  <a:prstClr val="black"/>
                </a:solidFill>
                <a:latin typeface="Arial" panose="020B0604020202020204" pitchFamily="34" charset="0"/>
                <a:cs typeface="Arial" panose="020B0604020202020204" pitchFamily="34" charset="0"/>
              </a:rPr>
              <a:t>Konutun kapasitesi; her yatak odası iki kişilik olacak şekilde hesaplanır, yatak odası sayıları haricinde en fazla iki kişilik kapasite ilave edilir. Bu şartları sağlayan oda sayısı daha fazla olsa dahi, aynı konutta konaklayabilecek kişi sayısı, üç yaşından küçük çocuklar hariç en fazla on iki kişidir. Belirlenen konut kapasitesi üzerinde kullanıcı alınamaz. </a:t>
            </a:r>
            <a:endParaRPr kumimoji="0" lang="tr-TR" sz="2400" b="1"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14299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1"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KONUTLARIN SAHİP OLMASI GEREKEN</a:t>
            </a:r>
            <a:r>
              <a:rPr kumimoji="0" lang="tr-TR" sz="2400" b="1" i="1" u="none" strike="noStrike" kern="120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ASGARİ NİTELİKLER(2)</a:t>
            </a:r>
          </a:p>
          <a:p>
            <a:pPr lvl="0" algn="just"/>
            <a:endParaRPr lang="tr-TR" sz="1800" b="1" i="1" dirty="0">
              <a:solidFill>
                <a:prstClr val="black"/>
              </a:solidFill>
              <a:latin typeface="Arial" panose="020B0604020202020204" pitchFamily="34" charset="0"/>
              <a:cs typeface="Arial" panose="020B0604020202020204" pitchFamily="34" charset="0"/>
            </a:endParaRPr>
          </a:p>
          <a:p>
            <a:pPr lvl="0" algn="just"/>
            <a:r>
              <a:rPr lang="tr-TR" sz="2000" b="1" i="1" dirty="0" smtClean="0">
                <a:solidFill>
                  <a:prstClr val="black"/>
                </a:solidFill>
                <a:latin typeface="Arial" panose="020B0604020202020204" pitchFamily="34" charset="0"/>
                <a:cs typeface="Arial" panose="020B0604020202020204" pitchFamily="34" charset="0"/>
              </a:rPr>
              <a:t>İzin </a:t>
            </a:r>
            <a:r>
              <a:rPr lang="tr-TR" sz="2000" b="1" i="1" dirty="0">
                <a:solidFill>
                  <a:prstClr val="black"/>
                </a:solidFill>
                <a:latin typeface="Arial" panose="020B0604020202020204" pitchFamily="34" charset="0"/>
                <a:cs typeface="Arial" panose="020B0604020202020204" pitchFamily="34" charset="0"/>
              </a:rPr>
              <a:t>belgesi düzenlendikten sonra </a:t>
            </a:r>
            <a:r>
              <a:rPr lang="tr-TR" sz="2000" b="1" i="1" dirty="0" smtClean="0">
                <a:solidFill>
                  <a:prstClr val="black"/>
                </a:solidFill>
                <a:latin typeface="Arial" panose="020B0604020202020204" pitchFamily="34" charset="0"/>
                <a:cs typeface="Arial" panose="020B0604020202020204" pitchFamily="34" charset="0"/>
              </a:rPr>
              <a:t>yukarıda belirtilenlere </a:t>
            </a:r>
            <a:r>
              <a:rPr lang="tr-TR" sz="2000" b="1" i="1" dirty="0">
                <a:solidFill>
                  <a:prstClr val="black"/>
                </a:solidFill>
                <a:latin typeface="Arial" panose="020B0604020202020204" pitchFamily="34" charset="0"/>
                <a:cs typeface="Arial" panose="020B0604020202020204" pitchFamily="34" charset="0"/>
              </a:rPr>
              <a:t>ek olarak aşağıdaki niteliklerin de sağlanması zorunludur:</a:t>
            </a:r>
          </a:p>
          <a:p>
            <a:pPr lvl="0" algn="just"/>
            <a:r>
              <a:rPr lang="tr-TR" sz="2000" b="1" i="1" dirty="0">
                <a:solidFill>
                  <a:prstClr val="black"/>
                </a:solidFill>
                <a:latin typeface="Arial" panose="020B0604020202020204" pitchFamily="34" charset="0"/>
                <a:cs typeface="Arial" panose="020B0604020202020204" pitchFamily="34" charset="0"/>
              </a:rPr>
              <a:t>a) Konutun tanıtım ve pazarlamasının yapıldığı her türlü ortamda konutun izin belgesinin örneği okunaklı bir şekilde yayınlanır. Bu tanıtımlarda aşağıdaki bilgilerin yer alması zorunludur:</a:t>
            </a:r>
          </a:p>
          <a:p>
            <a:pPr lvl="0" algn="just"/>
            <a:r>
              <a:rPr lang="tr-TR" sz="2000" b="1" i="1" dirty="0">
                <a:solidFill>
                  <a:prstClr val="black"/>
                </a:solidFill>
                <a:latin typeface="Arial" panose="020B0604020202020204" pitchFamily="34" charset="0"/>
                <a:cs typeface="Arial" panose="020B0604020202020204" pitchFamily="34" charset="0"/>
              </a:rPr>
              <a:t>1) Konutun konumu, kişi kapasitesi, kaçıncı katta yer aldığı, balkon/teras bulunup bulunmadığı, yatak odası, salon/yaşam alanı ve banyo-tuvalet sayısı, odalarda yer alan yatakların iki kişilik, tek kişilik bilgileri, tefriş malzemeleri, pişirme, yemek hazırlama, soğuk saklama, sıcak/soğuk içecek hazırlama, servis malzemeleri, çamaşır, bulaşık makinası, televizyon, saç kurutma makinesi gibi donanımlar ile ısıtma-soğutma sistemleri, şahsi veya ortak kullanımda olan spor üniteleri, </a:t>
            </a:r>
            <a:r>
              <a:rPr lang="tr-TR" sz="2000" b="1" i="1" dirty="0" err="1">
                <a:solidFill>
                  <a:prstClr val="black"/>
                </a:solidFill>
                <a:latin typeface="Arial" panose="020B0604020202020204" pitchFamily="34" charset="0"/>
                <a:cs typeface="Arial" panose="020B0604020202020204" pitchFamily="34" charset="0"/>
              </a:rPr>
              <a:t>spa</a:t>
            </a:r>
            <a:r>
              <a:rPr lang="tr-TR" sz="2000" b="1" i="1" dirty="0">
                <a:solidFill>
                  <a:prstClr val="black"/>
                </a:solidFill>
                <a:latin typeface="Arial" panose="020B0604020202020204" pitchFamily="34" charset="0"/>
                <a:cs typeface="Arial" panose="020B0604020202020204" pitchFamily="34" charset="0"/>
              </a:rPr>
              <a:t>, yüzme havuzu, otopark imkanı bulunup bulunmadığı, konuta erişimde ve konut dahilinde yer alan erişilebilirlik düzenlemeleri, evcil hayvan kabul edilip edilmediği, kablolu/kablosuz internet imkanının bulunup bulunmadığı gibi bilgiler ve sunulan diğer hizmetlere ilişkin bilgilendirme.</a:t>
            </a:r>
          </a:p>
          <a:p>
            <a:pPr lvl="0" algn="just"/>
            <a:r>
              <a:rPr lang="tr-TR" sz="2000" b="1" i="1" dirty="0">
                <a:solidFill>
                  <a:prstClr val="black"/>
                </a:solidFill>
                <a:latin typeface="Arial" panose="020B0604020202020204" pitchFamily="34" charset="0"/>
                <a:cs typeface="Arial" panose="020B0604020202020204" pitchFamily="34" charset="0"/>
              </a:rPr>
              <a:t>2) Site veya apartman yönetimi tarafından alınan kurallara ilişkin bilgilendirme.</a:t>
            </a:r>
          </a:p>
          <a:p>
            <a:pPr lvl="0" algn="just"/>
            <a:r>
              <a:rPr lang="tr-TR" sz="2000" b="1" i="1" dirty="0">
                <a:solidFill>
                  <a:prstClr val="black"/>
                </a:solidFill>
                <a:latin typeface="Arial" panose="020B0604020202020204" pitchFamily="34" charset="0"/>
                <a:cs typeface="Arial" panose="020B0604020202020204" pitchFamily="34" charset="0"/>
              </a:rPr>
              <a:t>3) Konutu teslim alma ve kullanım süresi sonunda boşaltılma saatleri ile temizlik hizmeti verilip verilmediğine ilişkin bilgilendirme.</a:t>
            </a: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812340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tr-TR" sz="2400" b="1" i="1" dirty="0" smtClean="0">
                <a:solidFill>
                  <a:srgbClr val="FF0000"/>
                </a:solidFill>
                <a:latin typeface="Arial" panose="020B0604020202020204" pitchFamily="34" charset="0"/>
                <a:cs typeface="Arial" panose="020B0604020202020204" pitchFamily="34" charset="0"/>
              </a:rPr>
              <a:t>YÜKSEK NİTELİKLİ KONUTLARIN </a:t>
            </a:r>
            <a:r>
              <a:rPr kumimoji="0" lang="tr-TR" sz="2400" b="1" i="1"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SAHİP OLMASI GEREKEN</a:t>
            </a:r>
            <a:r>
              <a:rPr kumimoji="0" lang="tr-TR" sz="2400" b="1" i="1" u="none" strike="noStrike" kern="120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ASGARİ NİTELİKLER</a:t>
            </a:r>
          </a:p>
          <a:p>
            <a:pPr lvl="0" algn="just"/>
            <a:endParaRPr lang="tr-TR" sz="1800" b="1" i="1" dirty="0">
              <a:solidFill>
                <a:prstClr val="black"/>
              </a:solidFill>
              <a:latin typeface="Arial" panose="020B0604020202020204" pitchFamily="34" charset="0"/>
              <a:cs typeface="Arial" panose="020B0604020202020204" pitchFamily="34" charset="0"/>
            </a:endParaRPr>
          </a:p>
          <a:p>
            <a:pPr lvl="0" algn="just"/>
            <a:r>
              <a:rPr lang="tr-TR" sz="2000" b="1" i="1" dirty="0" smtClean="0">
                <a:solidFill>
                  <a:prstClr val="black"/>
                </a:solidFill>
                <a:latin typeface="Arial" panose="020B0604020202020204" pitchFamily="34" charset="0"/>
                <a:cs typeface="Arial" panose="020B0604020202020204" pitchFamily="34" charset="0"/>
              </a:rPr>
              <a:t>	Yüksek </a:t>
            </a:r>
            <a:r>
              <a:rPr lang="tr-TR" sz="2000" b="1" i="1" dirty="0">
                <a:solidFill>
                  <a:prstClr val="black"/>
                </a:solidFill>
                <a:latin typeface="Arial" panose="020B0604020202020204" pitchFamily="34" charset="0"/>
                <a:cs typeface="Arial" panose="020B0604020202020204" pitchFamily="34" charset="0"/>
              </a:rPr>
              <a:t>nitelikli konut (rezidans</a:t>
            </a:r>
            <a:r>
              <a:rPr lang="tr-TR" sz="2000" b="1" i="1" dirty="0" smtClean="0">
                <a:solidFill>
                  <a:prstClr val="black"/>
                </a:solidFill>
                <a:latin typeface="Arial" panose="020B0604020202020204" pitchFamily="34" charset="0"/>
                <a:cs typeface="Arial" panose="020B0604020202020204" pitchFamily="34" charset="0"/>
              </a:rPr>
              <a:t>), </a:t>
            </a:r>
            <a:r>
              <a:rPr lang="tr-TR" sz="2000" b="1" i="1" dirty="0">
                <a:solidFill>
                  <a:prstClr val="black"/>
                </a:solidFill>
                <a:latin typeface="Arial" panose="020B0604020202020204" pitchFamily="34" charset="0"/>
                <a:cs typeface="Arial" panose="020B0604020202020204" pitchFamily="34" charset="0"/>
              </a:rPr>
              <a:t>3/7/2017 tarihli ve 30113 Resmî Gazetede yayımlanarak yürürlüğe giren Planlı Alanlar İmar Yönetmeliğinde tanımlanan ve aynı Yönetmeliğin 19 uncu maddesinde belirtilen yerlerde yapılabilen, en az konut şartlarını sağlayan; resepsiyon, güvenlik ve günlük temizlik servisi mekânlarının bulunduğu, sağlık hizmetleri, kuru temizleme, çamaşırhane, taşıma, yemek ve alışveriş servisi hizmetleri ile spor salonu ve yüzme havuzu gibi hizmetlerinin verilebildiği birden fazla bağımsız bölümü ihtiva eden konut </a:t>
            </a:r>
            <a:r>
              <a:rPr lang="tr-TR" sz="2000" b="1" i="1" dirty="0" smtClean="0">
                <a:solidFill>
                  <a:prstClr val="black"/>
                </a:solidFill>
                <a:latin typeface="Arial" panose="020B0604020202020204" pitchFamily="34" charset="0"/>
                <a:cs typeface="Arial" panose="020B0604020202020204" pitchFamily="34" charset="0"/>
              </a:rPr>
              <a:t>binalarıdır.</a:t>
            </a:r>
          </a:p>
          <a:p>
            <a:pPr lvl="0" algn="just"/>
            <a:r>
              <a:rPr lang="tr-TR" sz="2000" b="1" i="1" dirty="0" smtClean="0">
                <a:solidFill>
                  <a:prstClr val="black"/>
                </a:solidFill>
                <a:latin typeface="Arial" panose="020B0604020202020204" pitchFamily="34" charset="0"/>
                <a:cs typeface="Arial" panose="020B0604020202020204" pitchFamily="34" charset="0"/>
              </a:rPr>
              <a:t>	Yüksek nitelikli konut binalarında yer alan bağımsız bölümlerin yukarıda belirtilen konut nitelikleri ayrıca sağlaması zorunludur.</a:t>
            </a:r>
          </a:p>
          <a:p>
            <a:pPr algn="just"/>
            <a:r>
              <a:rPr lang="tr-TR" sz="2000" b="1" i="1" dirty="0" smtClean="0">
                <a:solidFill>
                  <a:prstClr val="black"/>
                </a:solidFill>
                <a:latin typeface="Arial" panose="020B0604020202020204" pitchFamily="34" charset="0"/>
                <a:cs typeface="Arial" panose="020B0604020202020204" pitchFamily="34" charset="0"/>
              </a:rPr>
              <a:t>	1/1/2024 </a:t>
            </a:r>
            <a:r>
              <a:rPr lang="tr-TR" sz="2000" b="1" i="1" dirty="0">
                <a:solidFill>
                  <a:prstClr val="black"/>
                </a:solidFill>
                <a:latin typeface="Arial" panose="020B0604020202020204" pitchFamily="34" charset="0"/>
                <a:cs typeface="Arial" panose="020B0604020202020204" pitchFamily="34" charset="0"/>
              </a:rPr>
              <a:t>tarihinden önce; 634 sayılı Kat Mülkiyeti Kanununun 28 inci maddesi uyarınca kat mülkiyeti kütüğünün (Beyanlar) hanesinde gösterilen yönetim planına göre halihazırda turizm amaçlı kısa süreli kiralamaya konu edilen, resepsiyon, güvenlik ve günlük temizlik servisi mekânları ile kuru temizleme, çamaşırhane, yemek ve alışveriş servisi hizmetleri, aletli spor salonu ve yüzme havuzu hizmetlerinin tamamının verildiği konutlara, Planlı Alanlar İmar Yönetmeliğinin 19 uncu maddesinde belirtilen yerlerde yapılma şartı aranmaksızın, bu yönetmeliğin yüksek nitelikli konutlara ilişkin hükümleri uygulanır. </a:t>
            </a:r>
            <a:r>
              <a:rPr lang="tr-TR" sz="2000" b="1" i="1" dirty="0" smtClean="0">
                <a:solidFill>
                  <a:prstClr val="black"/>
                </a:solidFill>
                <a:latin typeface="Arial" panose="020B0604020202020204" pitchFamily="34" charset="0"/>
                <a:cs typeface="Arial" panose="020B0604020202020204" pitchFamily="34" charset="0"/>
              </a:rPr>
              <a:t>Ancak 1/1/2024 sonrasında yönetim planı onaylanan yüksek nitelikli konutlar  bu istisnadan yararlanamaz.</a:t>
            </a:r>
            <a:endParaRPr lang="tr-TR" sz="2000" b="1" i="1" dirty="0">
              <a:solidFill>
                <a:prstClr val="black"/>
              </a:solidFill>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40419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3B82917-128F-422D-ABF8-6B58955DEFB0}"/>
              </a:ext>
            </a:extLst>
          </p:cNvPr>
          <p:cNvSpPr txBox="1">
            <a:spLocks/>
          </p:cNvSpPr>
          <p:nvPr/>
        </p:nvSpPr>
        <p:spPr>
          <a:xfrm>
            <a:off x="766536" y="531844"/>
            <a:ext cx="10515600"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400" b="1" i="1" dirty="0">
                <a:solidFill>
                  <a:srgbClr val="FF0000"/>
                </a:solidFill>
                <a:latin typeface="Times New Roman" panose="02020603050405020304" pitchFamily="18" charset="0"/>
                <a:cs typeface="Times New Roman" panose="02020603050405020304" pitchFamily="18" charset="0"/>
              </a:rPr>
              <a:t>TURİZM AMAÇLI KİRALAMA İZİN BELGESİ NEDİR?</a:t>
            </a:r>
          </a:p>
          <a:p>
            <a:pPr algn="ctr"/>
            <a:endParaRPr lang="tr-TR" sz="2400" b="1" i="1" dirty="0">
              <a:solidFill>
                <a:srgbClr val="FF0000"/>
              </a:solidFill>
              <a:latin typeface="Times New Roman" panose="02020603050405020304" pitchFamily="18" charset="0"/>
              <a:cs typeface="Times New Roman" panose="02020603050405020304" pitchFamily="18" charset="0"/>
            </a:endParaRPr>
          </a:p>
          <a:p>
            <a:pPr algn="ctr"/>
            <a:r>
              <a:rPr lang="tr-TR" sz="2400" b="1" dirty="0">
                <a:latin typeface="Times New Roman" panose="02020603050405020304" pitchFamily="18" charset="0"/>
                <a:cs typeface="Times New Roman" panose="02020603050405020304" pitchFamily="18" charset="0"/>
              </a:rPr>
              <a:t>KİRAYA VERENİN KONUTUNU GERÇEK VEYA TÜZEL KİŞİLERE EN FAZLA YÜZ GÜN SÜREYLE KİRALAMASINA İZİN VERİLMESİ AMACIYLA </a:t>
            </a:r>
            <a:r>
              <a:rPr lang="tr-TR" sz="2400" b="1" dirty="0" smtClean="0">
                <a:latin typeface="Times New Roman" panose="02020603050405020304" pitchFamily="18" charset="0"/>
                <a:cs typeface="Times New Roman" panose="02020603050405020304" pitchFamily="18" charset="0"/>
              </a:rPr>
              <a:t>KÜLTÜR VE TURİZM BAKANLIĞI VEYA KONUTUN </a:t>
            </a:r>
            <a:r>
              <a:rPr lang="tr-TR" sz="2400" b="1" dirty="0">
                <a:latin typeface="Times New Roman" panose="02020603050405020304" pitchFamily="18" charset="0"/>
                <a:cs typeface="Times New Roman" panose="02020603050405020304" pitchFamily="18" charset="0"/>
              </a:rPr>
              <a:t>BULUNDUĞU İLİN  İL KÜLTÜR VE TURİZM MÜDÜRLÜĞÜ TARAFINDAN DÜZENLENEN BELGEDİR.</a:t>
            </a:r>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a:p>
            <a:pPr algn="just"/>
            <a:endParaRPr lang="tr-TR" sz="2800" b="1" i="1" dirty="0">
              <a:latin typeface="Times New Roman" panose="02020603050405020304" pitchFamily="18" charset="0"/>
              <a:cs typeface="Times New Roman" panose="02020603050405020304" pitchFamily="18" charset="0"/>
            </a:endParaRPr>
          </a:p>
        </p:txBody>
      </p:sp>
      <p:pic>
        <p:nvPicPr>
          <p:cNvPr id="4" name="Resim 3">
            <a:extLst>
              <a:ext uri="{FF2B5EF4-FFF2-40B4-BE49-F238E27FC236}">
                <a16:creationId xmlns:a16="http://schemas.microsoft.com/office/drawing/2014/main" xmlns="" id="{5DC6BA7E-BC8F-4D4F-B15D-8ED659AFB1CA}"/>
              </a:ext>
            </a:extLst>
          </p:cNvPr>
          <p:cNvPicPr>
            <a:picLocks noChangeAspect="1"/>
          </p:cNvPicPr>
          <p:nvPr/>
        </p:nvPicPr>
        <p:blipFill>
          <a:blip r:embed="rId2"/>
          <a:stretch>
            <a:fillRect/>
          </a:stretch>
        </p:blipFill>
        <p:spPr>
          <a:xfrm>
            <a:off x="2509611" y="3429000"/>
            <a:ext cx="7029450" cy="3314700"/>
          </a:xfrm>
          <a:prstGeom prst="rect">
            <a:avLst/>
          </a:prstGeom>
        </p:spPr>
      </p:pic>
    </p:spTree>
    <p:extLst>
      <p:ext uri="{BB962C8B-B14F-4D97-AF65-F5344CB8AC3E}">
        <p14:creationId xmlns:p14="http://schemas.microsoft.com/office/powerpoint/2010/main" val="303918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840677" y="185854"/>
            <a:ext cx="10515600" cy="591014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2400" b="1" i="1" u="none" strike="noStrike" kern="1200" cap="none" spc="0" normalizeH="0" baseline="0" noProof="0" dirty="0" smtClean="0">
                <a:ln>
                  <a:noFill/>
                </a:ln>
                <a:solidFill>
                  <a:srgbClr val="FF0000"/>
                </a:solidFill>
                <a:effectLst/>
                <a:uLnTx/>
                <a:uFillTx/>
                <a:latin typeface="Arial" panose="020B0604020202020204" pitchFamily="34" charset="0"/>
                <a:ea typeface="+mj-ea"/>
                <a:cs typeface="Arial" panose="020B0604020202020204" pitchFamily="34" charset="0"/>
              </a:rPr>
              <a:t>İZİN BELGESİ</a:t>
            </a:r>
            <a:r>
              <a:rPr kumimoji="0" lang="tr-TR" sz="2400" b="1" i="1" u="none" strike="noStrike" kern="1200" cap="none" spc="0" normalizeH="0" noProof="0" dirty="0" smtClean="0">
                <a:ln>
                  <a:noFill/>
                </a:ln>
                <a:solidFill>
                  <a:srgbClr val="FF0000"/>
                </a:solidFill>
                <a:effectLst/>
                <a:uLnTx/>
                <a:uFillTx/>
                <a:latin typeface="Arial" panose="020B0604020202020204" pitchFamily="34" charset="0"/>
                <a:ea typeface="+mj-ea"/>
                <a:cs typeface="Arial" panose="020B0604020202020204" pitchFamily="34" charset="0"/>
              </a:rPr>
              <a:t> SAHİBİNİN YÜKÜMLÜLÜKLERİ</a:t>
            </a:r>
          </a:p>
          <a:p>
            <a:pPr lvl="0" algn="just"/>
            <a:endParaRPr lang="tr-TR" sz="1800" b="1" i="1" dirty="0">
              <a:solidFill>
                <a:prstClr val="black"/>
              </a:solidFill>
              <a:latin typeface="Arial" panose="020B0604020202020204" pitchFamily="34" charset="0"/>
              <a:cs typeface="Arial" panose="020B0604020202020204" pitchFamily="34" charset="0"/>
            </a:endParaRPr>
          </a:p>
          <a:p>
            <a:pPr lvl="0" algn="just"/>
            <a:r>
              <a:rPr lang="tr-TR" sz="2000" b="1" i="1" dirty="0" smtClean="0">
                <a:solidFill>
                  <a:prstClr val="black"/>
                </a:solidFill>
                <a:latin typeface="Arial" panose="020B0604020202020204" pitchFamily="34" charset="0"/>
                <a:cs typeface="Arial" panose="020B0604020202020204" pitchFamily="34" charset="0"/>
              </a:rPr>
              <a:t>a) Kiralanan </a:t>
            </a:r>
            <a:r>
              <a:rPr lang="tr-TR" sz="2000" b="1" i="1" dirty="0">
                <a:solidFill>
                  <a:prstClr val="black"/>
                </a:solidFill>
                <a:latin typeface="Arial" panose="020B0604020202020204" pitchFamily="34" charset="0"/>
                <a:cs typeface="Arial" panose="020B0604020202020204" pitchFamily="34" charset="0"/>
              </a:rPr>
              <a:t>konutu </a:t>
            </a:r>
            <a:r>
              <a:rPr lang="tr-TR" sz="2000" b="1" i="1" dirty="0" smtClean="0">
                <a:solidFill>
                  <a:prstClr val="black"/>
                </a:solidFill>
                <a:latin typeface="Arial" panose="020B0604020202020204" pitchFamily="34" charset="0"/>
                <a:cs typeface="Arial" panose="020B0604020202020204" pitchFamily="34" charset="0"/>
              </a:rPr>
              <a:t>yukarıda </a:t>
            </a:r>
            <a:r>
              <a:rPr lang="tr-TR" sz="2000" b="1" i="1" dirty="0">
                <a:solidFill>
                  <a:prstClr val="black"/>
                </a:solidFill>
                <a:latin typeface="Arial" panose="020B0604020202020204" pitchFamily="34" charset="0"/>
                <a:cs typeface="Arial" panose="020B0604020202020204" pitchFamily="34" charset="0"/>
              </a:rPr>
              <a:t>belirtilen niteliklerini sağlar şekilde kullanıcıya teslim etmek.</a:t>
            </a:r>
          </a:p>
          <a:p>
            <a:pPr lvl="0" algn="just"/>
            <a:r>
              <a:rPr lang="tr-TR" sz="2000" b="1" i="1" dirty="0">
                <a:solidFill>
                  <a:prstClr val="black"/>
                </a:solidFill>
                <a:latin typeface="Arial" panose="020B0604020202020204" pitchFamily="34" charset="0"/>
                <a:cs typeface="Arial" panose="020B0604020202020204" pitchFamily="34" charset="0"/>
              </a:rPr>
              <a:t>b) Asgari olarak, her kullanıcı değişiminde konutun temizlik ve bakımını düzenli olarak yapmak/yaptırmak, haşere ile düzenli olarak mücadele etmek ve buna ilişkin kayıtları muhafaza etmek.</a:t>
            </a:r>
          </a:p>
          <a:p>
            <a:pPr lvl="0" algn="just"/>
            <a:r>
              <a:rPr lang="tr-TR" sz="2000" b="1" i="1" dirty="0">
                <a:solidFill>
                  <a:prstClr val="black"/>
                </a:solidFill>
                <a:latin typeface="Arial" panose="020B0604020202020204" pitchFamily="34" charset="0"/>
                <a:cs typeface="Arial" panose="020B0604020202020204" pitchFamily="34" charset="0"/>
              </a:rPr>
              <a:t>c) Site veya bina yönetimi tarafından alınan kuralları yazılı olarak veya çevrimiçi ortamda kullanıcılara bildirmek.</a:t>
            </a:r>
          </a:p>
          <a:p>
            <a:pPr lvl="0" algn="just"/>
            <a:r>
              <a:rPr lang="tr-TR" sz="2000" b="1" i="1" dirty="0">
                <a:solidFill>
                  <a:prstClr val="black"/>
                </a:solidFill>
                <a:latin typeface="Arial" panose="020B0604020202020204" pitchFamily="34" charset="0"/>
                <a:cs typeface="Arial" panose="020B0604020202020204" pitchFamily="34" charset="0"/>
              </a:rPr>
              <a:t>ç) 26/6/1973 tarihli ve 1774 sayılı Kimlik Bildirme Kanunu ile 24/3/2016 tarihli ve 6698 sayılı Kişisel Verilerin Korunması Kanunu kapsamında yükümlülükleri yerine getirmek.</a:t>
            </a:r>
          </a:p>
          <a:p>
            <a:pPr lvl="0" algn="just"/>
            <a:r>
              <a:rPr lang="tr-TR" sz="2000" b="1" i="1" dirty="0">
                <a:solidFill>
                  <a:prstClr val="black"/>
                </a:solidFill>
                <a:latin typeface="Arial" panose="020B0604020202020204" pitchFamily="34" charset="0"/>
                <a:cs typeface="Arial" panose="020B0604020202020204" pitchFamily="34" charset="0"/>
              </a:rPr>
              <a:t>d) Bakanlıkça hazırlanacak plaketi konutun girişine asmak.</a:t>
            </a:r>
          </a:p>
          <a:p>
            <a:pPr lvl="0" algn="just"/>
            <a:r>
              <a:rPr lang="tr-TR" sz="2000" b="1" i="1" u="sng" dirty="0">
                <a:solidFill>
                  <a:prstClr val="black"/>
                </a:solidFill>
                <a:latin typeface="Arial" panose="020B0604020202020204" pitchFamily="34" charset="0"/>
                <a:cs typeface="Arial" panose="020B0604020202020204" pitchFamily="34" charset="0"/>
              </a:rPr>
              <a:t>(2) İzin belgeli konutun odaları ayrı ayrı sözleşmeye konu edilerek farklı kişilere kiraya verilemez. </a:t>
            </a:r>
            <a:endParaRPr kumimoji="0" lang="tr-TR" sz="1800" b="1" i="1"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1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tr-TR" sz="2400" b="1" i="1" u="none" strike="noStrike" kern="1200" cap="none" spc="0" normalizeH="0" baseline="0" noProof="0" dirty="0">
              <a:ln>
                <a:noFill/>
              </a:ln>
              <a:solidFill>
                <a:srgbClr val="FF0000"/>
              </a:solidFill>
              <a:effectLst/>
              <a:uLnTx/>
              <a:uFillTx/>
              <a:latin typeface="Arial" panose="020B0604020202020204" pitchFamily="34" charset="0"/>
              <a:ea typeface="+mj-ea"/>
              <a:cs typeface="Arial" panose="020B0604020202020204" pitchFamily="34" charset="0"/>
            </a:endParaRPr>
          </a:p>
          <a:p>
            <a:pPr marL="0" marR="0" lvl="0" indent="0" algn="just" defTabSz="914400" rtl="0" eaLnBrk="1" fontAlgn="auto" latinLnBrk="0" hangingPunct="1">
              <a:lnSpc>
                <a:spcPct val="90000"/>
              </a:lnSpc>
              <a:spcBef>
                <a:spcPct val="0"/>
              </a:spcBef>
              <a:spcAft>
                <a:spcPts val="0"/>
              </a:spcAft>
              <a:buClrTx/>
              <a:buSzTx/>
              <a:buFontTx/>
              <a:buNone/>
              <a:tabLst/>
              <a:defRPr/>
            </a:pPr>
            <a:endParaRPr kumimoji="0" lang="tr-TR" sz="2800" b="1" i="1"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3608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3B82917-128F-422D-ABF8-6B58955DEFB0}"/>
              </a:ext>
            </a:extLst>
          </p:cNvPr>
          <p:cNvSpPr txBox="1">
            <a:spLocks/>
          </p:cNvSpPr>
          <p:nvPr/>
        </p:nvSpPr>
        <p:spPr>
          <a:xfrm>
            <a:off x="766536" y="531844"/>
            <a:ext cx="10939432" cy="536095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HANGİ FAALİYETLER İÇİN  İZİN BELGESİ ZORUNLUDUR?</a:t>
            </a:r>
          </a:p>
          <a:p>
            <a:pPr algn="ctr"/>
            <a:endParaRPr lang="tr-TR" sz="2400" b="1" i="1" dirty="0">
              <a:solidFill>
                <a:srgbClr val="FF0000"/>
              </a:solidFill>
              <a:latin typeface="Arial" panose="020B0604020202020204" pitchFamily="34" charset="0"/>
              <a:cs typeface="Arial" panose="020B0604020202020204" pitchFamily="34" charset="0"/>
            </a:endParaRPr>
          </a:p>
          <a:p>
            <a:pPr algn="ctr"/>
            <a:r>
              <a:rPr lang="tr-TR" sz="2400" b="1" i="1" dirty="0">
                <a:latin typeface="Arial" panose="020B0604020202020204" pitchFamily="34" charset="0"/>
                <a:cs typeface="Arial" panose="020B0604020202020204" pitchFamily="34" charset="0"/>
              </a:rPr>
              <a:t>KİRALANAN KONUTUN KULLANICI TARAFINDAN HANGİ AMAÇLA (EĞİTİM, SAĞLIK, İŞ, GEZİ, SPOR VB) KULLANILACAĞINA BAKILMAKSIZIN, </a:t>
            </a:r>
          </a:p>
          <a:p>
            <a:pPr algn="ctr"/>
            <a:r>
              <a:rPr lang="tr-TR" sz="2400" b="1" i="1" dirty="0">
                <a:latin typeface="Arial" panose="020B0604020202020204" pitchFamily="34" charset="0"/>
                <a:cs typeface="Arial" panose="020B0604020202020204" pitchFamily="34" charset="0"/>
              </a:rPr>
              <a:t> </a:t>
            </a:r>
            <a:r>
              <a:rPr lang="tr-TR" sz="2400" b="1" i="1" u="sng" dirty="0">
                <a:latin typeface="Arial" panose="020B0604020202020204" pitchFamily="34" charset="0"/>
                <a:cs typeface="Arial" panose="020B0604020202020204" pitchFamily="34" charset="0"/>
              </a:rPr>
              <a:t>KONUTLARIN 100 GÜN VE DAHA KISA SÜRELİ KİRALANABİLMESİ İÇİN</a:t>
            </a:r>
          </a:p>
          <a:p>
            <a:pPr algn="ctr"/>
            <a:r>
              <a:rPr lang="tr-TR" sz="2400" b="1" i="1" dirty="0">
                <a:latin typeface="Arial" panose="020B0604020202020204" pitchFamily="34" charset="0"/>
                <a:cs typeface="Arial" panose="020B0604020202020204" pitchFamily="34" charset="0"/>
              </a:rPr>
              <a:t>TURİZM AMAÇLI KİRALAMA İZİN BELGESİ ALINMASI ZORUNLUDUR.</a:t>
            </a:r>
          </a:p>
          <a:p>
            <a:pPr algn="ctr"/>
            <a:endParaRPr lang="tr-TR" sz="2800" b="1" i="1" dirty="0">
              <a:latin typeface="Arial" panose="020B0604020202020204" pitchFamily="34" charset="0"/>
              <a:cs typeface="Arial" panose="020B0604020202020204" pitchFamily="34" charset="0"/>
            </a:endParaRPr>
          </a:p>
          <a:p>
            <a:pPr algn="ctr"/>
            <a:endParaRPr lang="tr-TR" sz="2800" b="1" i="1" dirty="0">
              <a:latin typeface="Arial" panose="020B0604020202020204" pitchFamily="34" charset="0"/>
              <a:cs typeface="Arial" panose="020B0604020202020204" pitchFamily="34" charset="0"/>
            </a:endParaRPr>
          </a:p>
          <a:p>
            <a:pPr algn="ctr"/>
            <a:r>
              <a:rPr lang="tr-TR" sz="2800" i="1" dirty="0">
                <a:solidFill>
                  <a:srgbClr val="FF0000"/>
                </a:solidFill>
                <a:latin typeface="Arial" panose="020B0604020202020204" pitchFamily="34" charset="0"/>
                <a:cs typeface="Arial" panose="020B0604020202020204" pitchFamily="34" charset="0"/>
              </a:rPr>
              <a:t>İZİN BELGESİ OLMAKSIZIN  TURİZM AMAÇLI KİRALAMA YAPANLARA, HER BİR KONUT İÇİN YÜZ BİN TÜRK LİRASINDAN BAŞLAYAN İDARİ PARA CEZALARI UYGULANIR</a:t>
            </a:r>
          </a:p>
          <a:p>
            <a:pPr algn="just"/>
            <a:endParaRPr lang="tr-TR" sz="2800" b="1" i="1" dirty="0">
              <a:latin typeface="Arial" panose="020B0604020202020204" pitchFamily="34" charset="0"/>
              <a:cs typeface="Arial" panose="020B0604020202020204" pitchFamily="34" charset="0"/>
            </a:endParaRPr>
          </a:p>
        </p:txBody>
      </p:sp>
      <p:pic>
        <p:nvPicPr>
          <p:cNvPr id="3" name="Resim 2"/>
          <p:cNvPicPr>
            <a:picLocks noChangeAspect="1"/>
          </p:cNvPicPr>
          <p:nvPr/>
        </p:nvPicPr>
        <p:blipFill>
          <a:blip r:embed="rId2"/>
          <a:stretch>
            <a:fillRect/>
          </a:stretch>
        </p:blipFill>
        <p:spPr>
          <a:xfrm>
            <a:off x="5491643" y="2875277"/>
            <a:ext cx="832666" cy="674087"/>
          </a:xfrm>
          <a:prstGeom prst="rect">
            <a:avLst/>
          </a:prstGeom>
        </p:spPr>
      </p:pic>
      <p:pic>
        <p:nvPicPr>
          <p:cNvPr id="6" name="Resim 5">
            <a:extLst>
              <a:ext uri="{FF2B5EF4-FFF2-40B4-BE49-F238E27FC236}">
                <a16:creationId xmlns:a16="http://schemas.microsoft.com/office/drawing/2014/main" xmlns="" id="{C634DFD4-F301-4041-8EE9-9C99E62DCDE5}"/>
              </a:ext>
            </a:extLst>
          </p:cNvPr>
          <p:cNvPicPr>
            <a:picLocks noChangeAspect="1"/>
          </p:cNvPicPr>
          <p:nvPr/>
        </p:nvPicPr>
        <p:blipFill>
          <a:blip r:embed="rId3"/>
          <a:stretch>
            <a:fillRect/>
          </a:stretch>
        </p:blipFill>
        <p:spPr>
          <a:xfrm>
            <a:off x="2688526" y="4997447"/>
            <a:ext cx="6438900" cy="1790700"/>
          </a:xfrm>
          <a:prstGeom prst="rect">
            <a:avLst/>
          </a:prstGeom>
        </p:spPr>
      </p:pic>
    </p:spTree>
    <p:extLst>
      <p:ext uri="{BB962C8B-B14F-4D97-AF65-F5344CB8AC3E}">
        <p14:creationId xmlns:p14="http://schemas.microsoft.com/office/powerpoint/2010/main" val="2986005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800" b="1" i="1" dirty="0">
                <a:solidFill>
                  <a:srgbClr val="FF0000"/>
                </a:solidFill>
                <a:latin typeface="Arial" panose="020B0604020202020204" pitchFamily="34" charset="0"/>
                <a:cs typeface="Arial" panose="020B0604020202020204" pitchFamily="34" charset="0"/>
              </a:rPr>
              <a:t>İZİN BELGESİ  KİME VERİLİR?</a:t>
            </a:r>
          </a:p>
          <a:p>
            <a:pPr algn="ctr"/>
            <a:endParaRPr lang="tr-TR" sz="1800" b="1" i="1"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tr-TR" sz="1800" b="1" i="1" dirty="0">
                <a:latin typeface="Arial" panose="020B0604020202020204" pitchFamily="34" charset="0"/>
                <a:cs typeface="Arial" panose="020B0604020202020204" pitchFamily="34" charset="0"/>
              </a:rPr>
              <a:t>Konutun mülkiyetine sahip olan veya konutu intifa hakkı ya da üst hakkı tesis edilmek suretiyle tasarrufunda bulunduran gerçek veya tüzel kişilere (Tapu kütüğünde  üst hakkı veya intifa hakkı tescilli ise  belge mülkiyet hakkı sahibine değil, bu hakların sahiplerine verilir. Her iki hak  da tapu kütüğünde tescilli ise belge intifa hakkı sahibine verilir)</a:t>
            </a:r>
          </a:p>
          <a:p>
            <a:pPr marL="342900" indent="-342900" algn="just">
              <a:buFont typeface="Arial" panose="020B0604020202020204" pitchFamily="34" charset="0"/>
              <a:buChar char="•"/>
            </a:pPr>
            <a:r>
              <a:rPr lang="tr-TR" sz="1800" b="1" i="1" dirty="0">
                <a:latin typeface="Arial" panose="020B0604020202020204" pitchFamily="34" charset="0"/>
                <a:cs typeface="Arial" panose="020B0604020202020204" pitchFamily="34" charset="0"/>
              </a:rPr>
              <a:t>Yüksek nitelikli konutlarla (rezidanslar) sınırlı olmak üzere, talepte bulunulması durumunda,  rezidansı kiralama yetkisine sahip konut </a:t>
            </a:r>
            <a:r>
              <a:rPr lang="tr-TR" sz="1800" b="1" i="1" dirty="0" smtClean="0">
                <a:latin typeface="Arial" panose="020B0604020202020204" pitchFamily="34" charset="0"/>
                <a:cs typeface="Arial" panose="020B0604020202020204" pitchFamily="34" charset="0"/>
              </a:rPr>
              <a:t>işletmelerine (Yönetim ve Pazarlama İşletmeleri).</a:t>
            </a:r>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ctr"/>
            <a:endParaRPr lang="tr-TR" sz="1600" b="1" i="1" dirty="0">
              <a:solidFill>
                <a:srgbClr val="FF0000"/>
              </a:solidFill>
              <a:latin typeface="Arial" panose="020B0604020202020204" pitchFamily="34" charset="0"/>
              <a:cs typeface="Arial" panose="020B0604020202020204" pitchFamily="34" charset="0"/>
            </a:endParaRPr>
          </a:p>
          <a:p>
            <a:pPr algn="ctr"/>
            <a:r>
              <a:rPr lang="tr-TR" sz="1600" b="1" i="1" dirty="0">
                <a:solidFill>
                  <a:srgbClr val="FF0000"/>
                </a:solidFill>
                <a:latin typeface="Arial" panose="020B0604020202020204" pitchFamily="34" charset="0"/>
                <a:cs typeface="Arial" panose="020B0604020202020204" pitchFamily="34" charset="0"/>
              </a:rPr>
              <a:t>YUKARIDA BELİRTİLEN GERÇEK VEYA TÜZEL KİŞİLER HARİCİNDE TURİZM AMAÇLI KİRALAMA İZİN BELGESİ DÜZENLENEMEZ. </a:t>
            </a:r>
          </a:p>
          <a:p>
            <a:pPr algn="ctr"/>
            <a:r>
              <a:rPr lang="tr-TR" sz="1600" b="1" i="1" dirty="0">
                <a:solidFill>
                  <a:srgbClr val="FF0000"/>
                </a:solidFill>
                <a:latin typeface="Arial" panose="020B0604020202020204" pitchFamily="34" charset="0"/>
                <a:cs typeface="Arial" panose="020B0604020202020204" pitchFamily="34" charset="0"/>
              </a:rPr>
              <a:t>BİR KONUTUN MAL SAHİBİNDEN UZUN SÜRELİ KİRA SÖZLEŞMESİ YOLUYLA KİRALANARAK, KİRACI TARAFINDAN TURİZM AMAÇLI KİRALAMA İZİN BELGESİ BAŞVURUSUNDA BULUNULMASI MÜMKÜN DEĞİLDİR.</a:t>
            </a:r>
          </a:p>
          <a:p>
            <a:pPr algn="ctr"/>
            <a:endParaRPr lang="tr-TR" sz="1800" b="1" i="1" dirty="0">
              <a:solidFill>
                <a:srgbClr val="FF0000"/>
              </a:solidFill>
              <a:latin typeface="Arial" panose="020B0604020202020204" pitchFamily="34" charset="0"/>
              <a:cs typeface="Arial" panose="020B0604020202020204" pitchFamily="34" charset="0"/>
            </a:endParaRPr>
          </a:p>
          <a:p>
            <a:pPr algn="ctr"/>
            <a:endParaRPr lang="tr-TR" sz="1800" b="1" i="1" dirty="0">
              <a:solidFill>
                <a:srgbClr val="FF0000"/>
              </a:solidFill>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a:p>
            <a:pPr algn="just"/>
            <a:endParaRPr lang="tr-TR" sz="2000" b="1" i="1" dirty="0">
              <a:latin typeface="Arial" panose="020B0604020202020204" pitchFamily="34" charset="0"/>
              <a:cs typeface="Arial" panose="020B0604020202020204" pitchFamily="34" charset="0"/>
            </a:endParaRPr>
          </a:p>
        </p:txBody>
      </p:sp>
      <p:pic>
        <p:nvPicPr>
          <p:cNvPr id="8" name="Resim 7">
            <a:extLst>
              <a:ext uri="{FF2B5EF4-FFF2-40B4-BE49-F238E27FC236}">
                <a16:creationId xmlns:a16="http://schemas.microsoft.com/office/drawing/2014/main" xmlns="" id="{636E9824-5FB2-4923-86FA-174066FBAC55}"/>
              </a:ext>
            </a:extLst>
          </p:cNvPr>
          <p:cNvPicPr>
            <a:picLocks noChangeAspect="1"/>
          </p:cNvPicPr>
          <p:nvPr/>
        </p:nvPicPr>
        <p:blipFill>
          <a:blip r:embed="rId2"/>
          <a:stretch>
            <a:fillRect/>
          </a:stretch>
        </p:blipFill>
        <p:spPr>
          <a:xfrm>
            <a:off x="2819446" y="4221840"/>
            <a:ext cx="6553108" cy="2627283"/>
          </a:xfrm>
          <a:prstGeom prst="rect">
            <a:avLst/>
          </a:prstGeom>
        </p:spPr>
      </p:pic>
      <p:pic>
        <p:nvPicPr>
          <p:cNvPr id="9" name="Resim 8">
            <a:extLst>
              <a:ext uri="{FF2B5EF4-FFF2-40B4-BE49-F238E27FC236}">
                <a16:creationId xmlns:a16="http://schemas.microsoft.com/office/drawing/2014/main" xmlns="" id="{F7D1530A-C9AC-4B3E-9C03-9C493E34D347}"/>
              </a:ext>
            </a:extLst>
          </p:cNvPr>
          <p:cNvPicPr>
            <a:picLocks noChangeAspect="1"/>
          </p:cNvPicPr>
          <p:nvPr/>
        </p:nvPicPr>
        <p:blipFill>
          <a:blip r:embed="rId3"/>
          <a:stretch>
            <a:fillRect/>
          </a:stretch>
        </p:blipFill>
        <p:spPr>
          <a:xfrm>
            <a:off x="5807653" y="2498278"/>
            <a:ext cx="576694" cy="466863"/>
          </a:xfrm>
          <a:prstGeom prst="rect">
            <a:avLst/>
          </a:prstGeom>
        </p:spPr>
      </p:pic>
    </p:spTree>
    <p:extLst>
      <p:ext uri="{BB962C8B-B14F-4D97-AF65-F5344CB8AC3E}">
        <p14:creationId xmlns:p14="http://schemas.microsoft.com/office/powerpoint/2010/main" val="279594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1600" b="1" i="1" dirty="0">
                <a:solidFill>
                  <a:srgbClr val="FF0000"/>
                </a:solidFill>
                <a:latin typeface="Arial" panose="020B0604020202020204" pitchFamily="34" charset="0"/>
                <a:cs typeface="Arial" panose="020B0604020202020204" pitchFamily="34" charset="0"/>
              </a:rPr>
              <a:t>BAŞVURU NE ZAMAN YAPILIR?</a:t>
            </a:r>
          </a:p>
          <a:p>
            <a:pPr algn="ctr"/>
            <a:endParaRPr lang="tr-TR" sz="1600" b="1" i="1" dirty="0">
              <a:latin typeface="Arial" panose="020B0604020202020204" pitchFamily="34" charset="0"/>
              <a:cs typeface="Arial" panose="020B0604020202020204" pitchFamily="34" charset="0"/>
            </a:endParaRPr>
          </a:p>
          <a:p>
            <a:pPr algn="just"/>
            <a:r>
              <a:rPr lang="tr-TR" sz="1600" b="1" i="1" dirty="0">
                <a:latin typeface="Arial" panose="020B0604020202020204" pitchFamily="34" charset="0"/>
                <a:cs typeface="Arial" panose="020B0604020202020204" pitchFamily="34" charset="0"/>
              </a:rPr>
              <a:t>7464 sayılı Kanunun 1 Ocak 2024 tarihinde yürürlüğe girecektir. </a:t>
            </a:r>
          </a:p>
          <a:p>
            <a:pPr algn="just"/>
            <a:endParaRPr lang="tr-TR" sz="1600" b="1" i="1" dirty="0">
              <a:latin typeface="Arial" panose="020B0604020202020204" pitchFamily="34" charset="0"/>
              <a:cs typeface="Arial" panose="020B0604020202020204" pitchFamily="34" charset="0"/>
            </a:endParaRPr>
          </a:p>
          <a:p>
            <a:pPr algn="just"/>
            <a:r>
              <a:rPr lang="tr-TR" sz="1600" b="1" i="1" dirty="0">
                <a:latin typeface="Arial" panose="020B0604020202020204" pitchFamily="34" charset="0"/>
                <a:cs typeface="Arial" panose="020B0604020202020204" pitchFamily="34" charset="0"/>
              </a:rPr>
              <a:t>1) 1 Ocak 2024 tarihi itibariyle turizm amaçlı kiralama faaliyeti yapan  gerçek veya tüzel kişilerin 1 Şubat 2024 tarihine kadar başvuru yapması zorunludur. Bu süre zarfında kiralama faaliyeti yürütmelerine engel bulunmamaktadır. Bu başvurular başvuru tarihinden itibaren üç ay içerisinde sonuçlandırılır.</a:t>
            </a:r>
          </a:p>
          <a:p>
            <a:pPr algn="just"/>
            <a:r>
              <a:rPr lang="tr-TR" sz="1600" b="1" i="1" dirty="0">
                <a:latin typeface="Arial" panose="020B0604020202020204" pitchFamily="34" charset="0"/>
                <a:cs typeface="Arial" panose="020B0604020202020204" pitchFamily="34" charset="0"/>
              </a:rPr>
              <a:t>2) 1 Ocak 2024 tarihinden sonra turizm amaçlı kiralama faaliyetine başlamak isteyen gerçek veya tüzel kişilerin ise </a:t>
            </a:r>
            <a:r>
              <a:rPr lang="tr-TR" sz="1600" b="1" i="1" u="sng" dirty="0">
                <a:latin typeface="Arial" panose="020B0604020202020204" pitchFamily="34" charset="0"/>
                <a:cs typeface="Arial" panose="020B0604020202020204" pitchFamily="34" charset="0"/>
              </a:rPr>
              <a:t>kiralama faaliyetine başlamadan önce</a:t>
            </a:r>
            <a:r>
              <a:rPr lang="tr-TR" sz="1600" b="1" i="1" dirty="0">
                <a:latin typeface="Arial" panose="020B0604020202020204" pitchFamily="34" charset="0"/>
                <a:cs typeface="Arial" panose="020B0604020202020204" pitchFamily="34" charset="0"/>
              </a:rPr>
              <a:t> izin belgesi almaları zorunludur. Bu başvurular 30 gün içinde sonuçlandırılır.</a:t>
            </a:r>
          </a:p>
          <a:p>
            <a:pPr algn="just"/>
            <a:endParaRPr lang="tr-TR" sz="1600" b="1" i="1" dirty="0">
              <a:latin typeface="Arial" panose="020B0604020202020204" pitchFamily="34" charset="0"/>
              <a:cs typeface="Arial" panose="020B0604020202020204" pitchFamily="34" charset="0"/>
            </a:endParaRPr>
          </a:p>
          <a:p>
            <a:pPr algn="ctr"/>
            <a:r>
              <a:rPr lang="tr-TR" sz="1600" b="1" i="1" dirty="0">
                <a:solidFill>
                  <a:srgbClr val="FF0000"/>
                </a:solidFill>
                <a:latin typeface="Arial" panose="020B0604020202020204" pitchFamily="34" charset="0"/>
                <a:cs typeface="Arial" panose="020B0604020202020204" pitchFamily="34" charset="0"/>
              </a:rPr>
              <a:t>BU SÜRELERDEN SONRA İZİN BELGESİ OLMADAN TURİZM AMAÇLI KİRALAMA YAPANLAR  HAKKINDA HER BİR KONUT İÇİN OLMAK ÜZERE İDARİ PARA CEZASI UYGULANIR.</a:t>
            </a:r>
          </a:p>
          <a:p>
            <a:pPr marL="457200" indent="-457200" algn="ctr">
              <a:buAutoNum type="arabicParenR"/>
            </a:pPr>
            <a:endParaRPr lang="tr-TR" sz="1600" b="1" i="1" dirty="0">
              <a:solidFill>
                <a:srgbClr val="FF0000"/>
              </a:solidFill>
              <a:latin typeface="Arial" panose="020B0604020202020204" pitchFamily="34" charset="0"/>
              <a:cs typeface="Arial" panose="020B0604020202020204" pitchFamily="34" charset="0"/>
            </a:endParaRPr>
          </a:p>
          <a:p>
            <a:pPr algn="ctr"/>
            <a:endParaRPr lang="tr-TR" sz="1600" b="1" i="1" dirty="0">
              <a:solidFill>
                <a:srgbClr val="FF0000"/>
              </a:solidFill>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a:p>
            <a:pPr algn="just"/>
            <a:endParaRPr lang="tr-TR" sz="1800" b="1" i="1" dirty="0">
              <a:latin typeface="Arial" panose="020B0604020202020204" pitchFamily="34" charset="0"/>
              <a:cs typeface="Arial" panose="020B0604020202020204" pitchFamily="34" charset="0"/>
            </a:endParaRPr>
          </a:p>
        </p:txBody>
      </p:sp>
      <p:pic>
        <p:nvPicPr>
          <p:cNvPr id="6" name="Resim 5"/>
          <p:cNvPicPr>
            <a:picLocks noChangeAspect="1"/>
          </p:cNvPicPr>
          <p:nvPr/>
        </p:nvPicPr>
        <p:blipFill>
          <a:blip r:embed="rId3"/>
          <a:stretch>
            <a:fillRect/>
          </a:stretch>
        </p:blipFill>
        <p:spPr>
          <a:xfrm>
            <a:off x="5852001" y="2527009"/>
            <a:ext cx="487997" cy="395059"/>
          </a:xfrm>
          <a:prstGeom prst="rect">
            <a:avLst/>
          </a:prstGeom>
        </p:spPr>
      </p:pic>
      <p:pic>
        <p:nvPicPr>
          <p:cNvPr id="8" name="Resim 7">
            <a:extLst>
              <a:ext uri="{FF2B5EF4-FFF2-40B4-BE49-F238E27FC236}">
                <a16:creationId xmlns:a16="http://schemas.microsoft.com/office/drawing/2014/main" xmlns="" id="{DCEEAAB8-B4E5-408C-838A-D989E4C6BB14}"/>
              </a:ext>
            </a:extLst>
          </p:cNvPr>
          <p:cNvPicPr>
            <a:picLocks noChangeAspect="1"/>
          </p:cNvPicPr>
          <p:nvPr/>
        </p:nvPicPr>
        <p:blipFill>
          <a:blip r:embed="rId4"/>
          <a:stretch>
            <a:fillRect/>
          </a:stretch>
        </p:blipFill>
        <p:spPr>
          <a:xfrm>
            <a:off x="623208" y="3785007"/>
            <a:ext cx="4637103" cy="2950884"/>
          </a:xfrm>
          <a:prstGeom prst="rect">
            <a:avLst/>
          </a:prstGeom>
        </p:spPr>
      </p:pic>
      <p:pic>
        <p:nvPicPr>
          <p:cNvPr id="3" name="Resim 2">
            <a:extLst>
              <a:ext uri="{FF2B5EF4-FFF2-40B4-BE49-F238E27FC236}">
                <a16:creationId xmlns:a16="http://schemas.microsoft.com/office/drawing/2014/main" xmlns="" id="{AEDC6016-5A03-4963-AD9C-082A7DD52588}"/>
              </a:ext>
            </a:extLst>
          </p:cNvPr>
          <p:cNvPicPr>
            <a:picLocks noChangeAspect="1"/>
          </p:cNvPicPr>
          <p:nvPr/>
        </p:nvPicPr>
        <p:blipFill>
          <a:blip r:embed="rId5"/>
          <a:stretch>
            <a:fillRect/>
          </a:stretch>
        </p:blipFill>
        <p:spPr>
          <a:xfrm>
            <a:off x="6339999" y="3773262"/>
            <a:ext cx="5085466" cy="2772584"/>
          </a:xfrm>
          <a:prstGeom prst="rect">
            <a:avLst/>
          </a:prstGeom>
        </p:spPr>
      </p:pic>
    </p:spTree>
    <p:extLst>
      <p:ext uri="{BB962C8B-B14F-4D97-AF65-F5344CB8AC3E}">
        <p14:creationId xmlns:p14="http://schemas.microsoft.com/office/powerpoint/2010/main" val="2057578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766536" y="531844"/>
            <a:ext cx="10515600" cy="606666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 NEREYE YAPILIR?</a:t>
            </a:r>
          </a:p>
          <a:p>
            <a:pPr algn="ctr"/>
            <a:endParaRPr lang="tr-TR" sz="2400" b="1" i="1" dirty="0">
              <a:latin typeface="Arial" panose="020B0604020202020204" pitchFamily="34" charset="0"/>
              <a:cs typeface="Arial" panose="020B0604020202020204" pitchFamily="34" charset="0"/>
            </a:endParaRPr>
          </a:p>
          <a:p>
            <a:pPr algn="ctr"/>
            <a:r>
              <a:rPr lang="tr-TR" sz="2400" b="1" i="1" dirty="0">
                <a:latin typeface="Arial" panose="020B0604020202020204" pitchFamily="34" charset="0"/>
                <a:cs typeface="Arial" panose="020B0604020202020204" pitchFamily="34" charset="0"/>
              </a:rPr>
              <a:t>Turizm amaçlı kiralama izin belgesi başvuruları </a:t>
            </a:r>
            <a:r>
              <a:rPr lang="tr-TR" sz="2400" b="1" i="1" u="sng" dirty="0">
                <a:solidFill>
                  <a:srgbClr val="FF0000"/>
                </a:solidFill>
                <a:latin typeface="Arial" panose="020B0604020202020204" pitchFamily="34" charset="0"/>
                <a:cs typeface="Arial" panose="020B0604020202020204" pitchFamily="34" charset="0"/>
              </a:rPr>
              <a:t>sadece</a:t>
            </a:r>
            <a:r>
              <a:rPr lang="tr-TR" sz="2400" b="1" i="1" dirty="0">
                <a:latin typeface="Arial" panose="020B0604020202020204" pitchFamily="34" charset="0"/>
                <a:cs typeface="Arial" panose="020B0604020202020204" pitchFamily="34" charset="0"/>
              </a:rPr>
              <a:t> e-Devlet üzerinden Kültür ve Turizm Bakanlığına yapılır</a:t>
            </a:r>
          </a:p>
          <a:p>
            <a:pPr algn="ctr"/>
            <a:r>
              <a:rPr lang="tr-TR" sz="2400" b="1" i="1" dirty="0">
                <a:latin typeface="Arial" panose="020B0604020202020204" pitchFamily="34" charset="0"/>
                <a:cs typeface="Arial" panose="020B0604020202020204" pitchFamily="34" charset="0"/>
              </a:rPr>
              <a:t> </a:t>
            </a:r>
          </a:p>
          <a:p>
            <a:pPr algn="ctr"/>
            <a:r>
              <a:rPr lang="tr-TR" sz="2400" dirty="0">
                <a:solidFill>
                  <a:srgbClr val="00B0F0"/>
                </a:solidFill>
                <a:latin typeface="Arial" panose="020B0604020202020204" pitchFamily="34" charset="0"/>
                <a:cs typeface="Arial" panose="020B0604020202020204" pitchFamily="34" charset="0"/>
              </a:rPr>
              <a:t>(https://www.turkiye.gov.tr/kultur-ve-turizm-bakanligi</a:t>
            </a:r>
            <a:r>
              <a:rPr lang="tr-TR" sz="2400" b="1" i="1" dirty="0" smtClean="0">
                <a:latin typeface="Arial" panose="020B0604020202020204" pitchFamily="34" charset="0"/>
                <a:cs typeface="Arial" panose="020B0604020202020204" pitchFamily="34" charset="0"/>
              </a:rPr>
              <a:t>). </a:t>
            </a:r>
            <a:r>
              <a:rPr lang="tr-TR" sz="2400" b="1" i="1" dirty="0" smtClean="0">
                <a:solidFill>
                  <a:srgbClr val="FF0000"/>
                </a:solidFill>
                <a:latin typeface="Arial" panose="020B0604020202020204" pitchFamily="34" charset="0"/>
                <a:cs typeface="Arial" panose="020B0604020202020204" pitchFamily="34" charset="0"/>
              </a:rPr>
              <a:t> </a:t>
            </a: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7" name="Resim 6">
            <a:extLst>
              <a:ext uri="{FF2B5EF4-FFF2-40B4-BE49-F238E27FC236}">
                <a16:creationId xmlns:a16="http://schemas.microsoft.com/office/drawing/2014/main" xmlns="" id="{E8AFDDD5-AA41-4599-B7C1-A6EC95A88B2E}"/>
              </a:ext>
            </a:extLst>
          </p:cNvPr>
          <p:cNvPicPr>
            <a:picLocks noChangeAspect="1"/>
          </p:cNvPicPr>
          <p:nvPr/>
        </p:nvPicPr>
        <p:blipFill>
          <a:blip r:embed="rId2"/>
          <a:stretch>
            <a:fillRect/>
          </a:stretch>
        </p:blipFill>
        <p:spPr>
          <a:xfrm>
            <a:off x="766535" y="3216484"/>
            <a:ext cx="10515600" cy="1845460"/>
          </a:xfrm>
          <a:prstGeom prst="rect">
            <a:avLst/>
          </a:prstGeom>
        </p:spPr>
      </p:pic>
    </p:spTree>
    <p:extLst>
      <p:ext uri="{BB962C8B-B14F-4D97-AF65-F5344CB8AC3E}">
        <p14:creationId xmlns:p14="http://schemas.microsoft.com/office/powerpoint/2010/main" val="180025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 YÖNTEMİ</a:t>
            </a:r>
          </a:p>
          <a:p>
            <a:pPr algn="ctr"/>
            <a:endParaRPr lang="tr-TR" sz="2400" b="1"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Elden veya posta ile yapılacak başvurular dikkate alınmayacaktır. Bu nedenle başvuru yapacak kişilerin e-devlet  kullanıcı adı ve şifresi olması zorunludur</a:t>
            </a:r>
            <a:r>
              <a:rPr lang="tr-TR" sz="2000" dirty="0" smtClean="0">
                <a:latin typeface="Arial" panose="020B0604020202020204" pitchFamily="34" charset="0"/>
                <a:cs typeface="Arial" panose="020B0604020202020204" pitchFamily="34" charset="0"/>
              </a:rPr>
              <a:t>. Yabancı kimlik numarası olmayan kişilerin vekaletle başvuru yapması gerekmektedir. </a:t>
            </a: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tr-TR"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Tüzel kişiler adına başvuru temsile yetkili kişiler tarafından yapılır.</a:t>
            </a:r>
          </a:p>
          <a:p>
            <a:pPr marL="342900" indent="-342900">
              <a:buFont typeface="Arial" panose="020B0604020202020204" pitchFamily="34" charset="0"/>
              <a:buChar char="•"/>
            </a:pPr>
            <a:endParaRPr lang="tr-TR" sz="2000" b="1"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Başvuru  e-Devlet üzerinden yapılacağından,  başvuruda sunulacak olan tüm belgelerin taranarak *.</a:t>
            </a:r>
            <a:r>
              <a:rPr lang="tr-TR" sz="2000" dirty="0" err="1">
                <a:latin typeface="Arial" panose="020B0604020202020204" pitchFamily="34" charset="0"/>
                <a:cs typeface="Arial" panose="020B0604020202020204" pitchFamily="34" charset="0"/>
              </a:rPr>
              <a:t>pdf</a:t>
            </a:r>
            <a:r>
              <a:rPr lang="tr-TR" sz="2000" dirty="0">
                <a:latin typeface="Arial" panose="020B0604020202020204" pitchFamily="34" charset="0"/>
                <a:cs typeface="Arial" panose="020B0604020202020204" pitchFamily="34" charset="0"/>
              </a:rPr>
              <a:t>  formatında dijital suretlerinin hazırlanmış olması gerekir.</a:t>
            </a:r>
          </a:p>
          <a:p>
            <a:pPr marL="342900" indent="-342900">
              <a:buFont typeface="Arial" panose="020B0604020202020204" pitchFamily="34" charset="0"/>
              <a:buChar char="•"/>
            </a:pPr>
            <a:endParaRPr lang="tr-TR"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tr-TR" sz="2000" dirty="0">
                <a:latin typeface="Arial" panose="020B0604020202020204" pitchFamily="34" charset="0"/>
                <a:cs typeface="Arial" panose="020B0604020202020204" pitchFamily="34" charset="0"/>
              </a:rPr>
              <a:t>Aynı </a:t>
            </a:r>
            <a:r>
              <a:rPr lang="tr-TR" sz="2000" dirty="0" smtClean="0">
                <a:latin typeface="Arial" panose="020B0604020202020204" pitchFamily="34" charset="0"/>
                <a:cs typeface="Arial" panose="020B0604020202020204" pitchFamily="34" charset="0"/>
              </a:rPr>
              <a:t>binada(blokta) </a:t>
            </a:r>
            <a:r>
              <a:rPr lang="tr-TR" sz="2000" dirty="0">
                <a:latin typeface="Arial" panose="020B0604020202020204" pitchFamily="34" charset="0"/>
                <a:cs typeface="Arial" panose="020B0604020202020204" pitchFamily="34" charset="0"/>
              </a:rPr>
              <a:t>bulunan </a:t>
            </a:r>
            <a:r>
              <a:rPr lang="tr-TR" sz="2000" dirty="0" smtClean="0">
                <a:latin typeface="Arial" panose="020B0604020202020204" pitchFamily="34" charset="0"/>
                <a:cs typeface="Arial" panose="020B0604020202020204" pitchFamily="34" charset="0"/>
              </a:rPr>
              <a:t>aynı kişiye ait konutlar için tek </a:t>
            </a:r>
            <a:r>
              <a:rPr lang="tr-TR" sz="2000" dirty="0">
                <a:latin typeface="Arial" panose="020B0604020202020204" pitchFamily="34" charset="0"/>
                <a:cs typeface="Arial" panose="020B0604020202020204" pitchFamily="34" charset="0"/>
              </a:rPr>
              <a:t>başvuru yapılır.</a:t>
            </a: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xmlns="" id="{3ADA2F95-F86F-4FDD-AE6D-B27A2895EA98}"/>
              </a:ext>
            </a:extLst>
          </p:cNvPr>
          <p:cNvPicPr>
            <a:picLocks noChangeAspect="1"/>
          </p:cNvPicPr>
          <p:nvPr/>
        </p:nvPicPr>
        <p:blipFill>
          <a:blip r:embed="rId2"/>
          <a:stretch>
            <a:fillRect/>
          </a:stretch>
        </p:blipFill>
        <p:spPr>
          <a:xfrm>
            <a:off x="826775" y="4317467"/>
            <a:ext cx="1485900" cy="1485900"/>
          </a:xfrm>
          <a:prstGeom prst="rect">
            <a:avLst/>
          </a:prstGeom>
        </p:spPr>
      </p:pic>
      <p:pic>
        <p:nvPicPr>
          <p:cNvPr id="5" name="Resim 4">
            <a:extLst>
              <a:ext uri="{FF2B5EF4-FFF2-40B4-BE49-F238E27FC236}">
                <a16:creationId xmlns:a16="http://schemas.microsoft.com/office/drawing/2014/main" xmlns="" id="{4D19DBE8-2D46-4C06-AB2B-3903601BF64A}"/>
              </a:ext>
            </a:extLst>
          </p:cNvPr>
          <p:cNvPicPr>
            <a:picLocks noChangeAspect="1"/>
          </p:cNvPicPr>
          <p:nvPr/>
        </p:nvPicPr>
        <p:blipFill>
          <a:blip r:embed="rId3"/>
          <a:stretch>
            <a:fillRect/>
          </a:stretch>
        </p:blipFill>
        <p:spPr>
          <a:xfrm>
            <a:off x="3003229" y="3850742"/>
            <a:ext cx="2419350" cy="2419350"/>
          </a:xfrm>
          <a:prstGeom prst="rect">
            <a:avLst/>
          </a:prstGeom>
        </p:spPr>
      </p:pic>
      <p:pic>
        <p:nvPicPr>
          <p:cNvPr id="6" name="Resim 5">
            <a:extLst>
              <a:ext uri="{FF2B5EF4-FFF2-40B4-BE49-F238E27FC236}">
                <a16:creationId xmlns:a16="http://schemas.microsoft.com/office/drawing/2014/main" xmlns="" id="{D849D52C-2CD6-414A-AFF3-5BB760174CB8}"/>
              </a:ext>
            </a:extLst>
          </p:cNvPr>
          <p:cNvPicPr>
            <a:picLocks noChangeAspect="1"/>
          </p:cNvPicPr>
          <p:nvPr/>
        </p:nvPicPr>
        <p:blipFill>
          <a:blip r:embed="rId4"/>
          <a:stretch>
            <a:fillRect/>
          </a:stretch>
        </p:blipFill>
        <p:spPr>
          <a:xfrm>
            <a:off x="6113133" y="4693704"/>
            <a:ext cx="2971800" cy="733425"/>
          </a:xfrm>
          <a:prstGeom prst="rect">
            <a:avLst/>
          </a:prstGeom>
        </p:spPr>
      </p:pic>
      <p:pic>
        <p:nvPicPr>
          <p:cNvPr id="7" name="Resim 6">
            <a:extLst>
              <a:ext uri="{FF2B5EF4-FFF2-40B4-BE49-F238E27FC236}">
                <a16:creationId xmlns:a16="http://schemas.microsoft.com/office/drawing/2014/main" xmlns="" id="{22602D28-3DA7-4287-B149-5BE833E2506C}"/>
              </a:ext>
            </a:extLst>
          </p:cNvPr>
          <p:cNvPicPr>
            <a:picLocks noChangeAspect="1"/>
          </p:cNvPicPr>
          <p:nvPr/>
        </p:nvPicPr>
        <p:blipFill>
          <a:blip r:embed="rId5"/>
          <a:stretch>
            <a:fillRect/>
          </a:stretch>
        </p:blipFill>
        <p:spPr>
          <a:xfrm>
            <a:off x="9775487" y="3834908"/>
            <a:ext cx="1589738" cy="2225633"/>
          </a:xfrm>
          <a:prstGeom prst="rect">
            <a:avLst/>
          </a:prstGeom>
        </p:spPr>
      </p:pic>
    </p:spTree>
    <p:extLst>
      <p:ext uri="{BB962C8B-B14F-4D97-AF65-F5344CB8AC3E}">
        <p14:creationId xmlns:p14="http://schemas.microsoft.com/office/powerpoint/2010/main" val="148102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766536" y="531844"/>
            <a:ext cx="10515600" cy="561358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 YAPILACAK KONUT SAYISINDA SINIR VAR MI?</a:t>
            </a:r>
          </a:p>
          <a:p>
            <a:pPr algn="ctr"/>
            <a:endParaRPr lang="tr-TR" sz="2400" b="1" i="1" dirty="0">
              <a:solidFill>
                <a:srgbClr val="FF0000"/>
              </a:solidFill>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ctr"/>
            <a:r>
              <a:rPr lang="tr-TR" sz="2400" dirty="0" smtClean="0">
                <a:latin typeface="Arial" panose="020B0604020202020204" pitchFamily="34" charset="0"/>
                <a:cs typeface="Arial" panose="020B0604020202020204" pitchFamily="34" charset="0"/>
              </a:rPr>
              <a:t>Üçten </a:t>
            </a:r>
            <a:r>
              <a:rPr lang="tr-TR" sz="2400" dirty="0">
                <a:latin typeface="Arial" panose="020B0604020202020204" pitchFamily="34" charset="0"/>
                <a:cs typeface="Arial" panose="020B0604020202020204" pitchFamily="34" charset="0"/>
              </a:rPr>
              <a:t>fazla bağımsız bölüm (konut) bulunan binalarda(tek bir blokta), bu binada yer alan konutların en fazla yüzde yirmi beşi için aynı kişi adına izin belgesi düzenlenebilir. Diğer bir ifadeyle, bir konut binasındaki (apartman)  tüm daireler için tek bir kişi tarafından izin belgesi alınarak binanın otel olarak işletilmesi mümkün değildir.</a:t>
            </a:r>
          </a:p>
          <a:p>
            <a:pPr algn="ctr"/>
            <a:r>
              <a:rPr lang="tr-TR" sz="2400" dirty="0">
                <a:latin typeface="Arial" panose="020B0604020202020204" pitchFamily="34" charset="0"/>
                <a:cs typeface="Arial" panose="020B0604020202020204" pitchFamily="34" charset="0"/>
              </a:rPr>
              <a:t>Bu sınırlamaya uyulması kaydıyla, aynı gerçek veya tüzel kişinin başvuru yapacağı konut sayısında bir sınırlama söz konusu değildir</a:t>
            </a:r>
            <a:r>
              <a:rPr lang="tr-TR" sz="2400" dirty="0" smtClean="0">
                <a:latin typeface="Arial" panose="020B0604020202020204" pitchFamily="34" charset="0"/>
                <a:cs typeface="Arial" panose="020B0604020202020204" pitchFamily="34" charset="0"/>
              </a:rPr>
              <a:t>. Ancak sayının beşi geçmesi durumunda ayrıca işyeri açma ve çalışma ruhsatı alınması zorunludur.</a:t>
            </a:r>
            <a:endParaRPr lang="tr-TR" sz="2400"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a:stretch>
            <a:fillRect/>
          </a:stretch>
        </p:blipFill>
        <p:spPr>
          <a:xfrm>
            <a:off x="5525625" y="975792"/>
            <a:ext cx="832666" cy="674087"/>
          </a:xfrm>
          <a:prstGeom prst="rect">
            <a:avLst/>
          </a:prstGeom>
        </p:spPr>
      </p:pic>
      <p:pic>
        <p:nvPicPr>
          <p:cNvPr id="7" name="Resim 6">
            <a:extLst>
              <a:ext uri="{FF2B5EF4-FFF2-40B4-BE49-F238E27FC236}">
                <a16:creationId xmlns:a16="http://schemas.microsoft.com/office/drawing/2014/main" xmlns="" id="{EB0599A9-DA8F-48D6-A447-73C76484AC95}"/>
              </a:ext>
            </a:extLst>
          </p:cNvPr>
          <p:cNvPicPr>
            <a:picLocks noChangeAspect="1"/>
          </p:cNvPicPr>
          <p:nvPr/>
        </p:nvPicPr>
        <p:blipFill>
          <a:blip r:embed="rId3"/>
          <a:stretch>
            <a:fillRect/>
          </a:stretch>
        </p:blipFill>
        <p:spPr>
          <a:xfrm>
            <a:off x="2971800" y="4225031"/>
            <a:ext cx="6248400" cy="2438400"/>
          </a:xfrm>
          <a:prstGeom prst="rect">
            <a:avLst/>
          </a:prstGeom>
        </p:spPr>
      </p:pic>
    </p:spTree>
    <p:extLst>
      <p:ext uri="{BB962C8B-B14F-4D97-AF65-F5344CB8AC3E}">
        <p14:creationId xmlns:p14="http://schemas.microsoft.com/office/powerpoint/2010/main" val="1470005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F4C3771-8F10-416E-964E-2C9F1A5FB34A}"/>
              </a:ext>
            </a:extLst>
          </p:cNvPr>
          <p:cNvSpPr txBox="1">
            <a:spLocks/>
          </p:cNvSpPr>
          <p:nvPr/>
        </p:nvSpPr>
        <p:spPr>
          <a:xfrm>
            <a:off x="766536" y="531844"/>
            <a:ext cx="10515600" cy="2969237"/>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2400" b="1" i="1" dirty="0">
                <a:solidFill>
                  <a:srgbClr val="FF0000"/>
                </a:solidFill>
                <a:latin typeface="Arial" panose="020B0604020202020204" pitchFamily="34" charset="0"/>
                <a:cs typeface="Arial" panose="020B0604020202020204" pitchFamily="34" charset="0"/>
              </a:rPr>
              <a:t>BAŞVURUDA HANGİ BİLGİ VE BELGELER SUNULMALIDIR?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r>
              <a:rPr lang="tr-TR" sz="2400" dirty="0">
                <a:latin typeface="Arial" panose="020B0604020202020204" pitchFamily="34" charset="0"/>
                <a:cs typeface="Arial" panose="020B0604020202020204" pitchFamily="34" charset="0"/>
              </a:rPr>
              <a:t>Kanuna göre, konutun bulunduğu binaya, başvuru yapılan konut sayısına, konutun yüksek nitelikli konut (rezidans) olup </a:t>
            </a:r>
            <a:r>
              <a:rPr lang="tr-TR" sz="2400" dirty="0" smtClean="0">
                <a:latin typeface="Arial" panose="020B0604020202020204" pitchFamily="34" charset="0"/>
                <a:cs typeface="Arial" panose="020B0604020202020204" pitchFamily="34" charset="0"/>
              </a:rPr>
              <a:t>olmamasına, başvuru sahibinin  niteliklerine </a:t>
            </a:r>
            <a:r>
              <a:rPr lang="tr-TR" sz="2400" dirty="0">
                <a:latin typeface="Arial" panose="020B0604020202020204" pitchFamily="34" charset="0"/>
                <a:cs typeface="Arial" panose="020B0604020202020204" pitchFamily="34" charset="0"/>
              </a:rPr>
              <a:t>bağlı olarak farklı bilgi ve belgelerin sunulması  gerekmektedir. Bunlar aşağıda sayılmaktadır:</a:t>
            </a: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latin typeface="Arial" panose="020B0604020202020204" pitchFamily="34" charset="0"/>
              <a:cs typeface="Arial" panose="020B0604020202020204" pitchFamily="34" charset="0"/>
            </a:endParaRPr>
          </a:p>
          <a:p>
            <a:pPr algn="ctr"/>
            <a:endParaRPr lang="tr-TR" sz="2400" b="1" i="1" dirty="0">
              <a:solidFill>
                <a:srgbClr val="FF0000"/>
              </a:solidFill>
              <a:latin typeface="Arial" panose="020B0604020202020204" pitchFamily="34" charset="0"/>
              <a:cs typeface="Arial" panose="020B0604020202020204" pitchFamily="34" charset="0"/>
            </a:endParaRPr>
          </a:p>
          <a:p>
            <a:pPr algn="just"/>
            <a:endParaRPr lang="tr-TR" sz="2800" b="1" i="1"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xmlns="" id="{82516E33-4A9B-45B5-947B-CC033080D22C}"/>
              </a:ext>
            </a:extLst>
          </p:cNvPr>
          <p:cNvPicPr>
            <a:picLocks noChangeAspect="1"/>
          </p:cNvPicPr>
          <p:nvPr/>
        </p:nvPicPr>
        <p:blipFill>
          <a:blip r:embed="rId2"/>
          <a:stretch>
            <a:fillRect/>
          </a:stretch>
        </p:blipFill>
        <p:spPr>
          <a:xfrm>
            <a:off x="2562225" y="3058450"/>
            <a:ext cx="7067550" cy="3067050"/>
          </a:xfrm>
          <a:prstGeom prst="rect">
            <a:avLst/>
          </a:prstGeom>
        </p:spPr>
      </p:pic>
    </p:spTree>
    <p:extLst>
      <p:ext uri="{BB962C8B-B14F-4D97-AF65-F5344CB8AC3E}">
        <p14:creationId xmlns:p14="http://schemas.microsoft.com/office/powerpoint/2010/main" val="372711869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792</TotalTime>
  <Words>1768</Words>
  <Application>Microsoft Office PowerPoint</Application>
  <PresentationFormat>Custom</PresentationFormat>
  <Paragraphs>231</Paragraphs>
  <Slides>20</Slides>
  <Notes>2</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Mücahid ÜSTE</dc:creator>
  <cp:lastModifiedBy>Barış</cp:lastModifiedBy>
  <cp:revision>101</cp:revision>
  <dcterms:created xsi:type="dcterms:W3CDTF">2023-10-31T07:06:06Z</dcterms:created>
  <dcterms:modified xsi:type="dcterms:W3CDTF">2024-01-02T09:24:01Z</dcterms:modified>
</cp:coreProperties>
</file>